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4" r:id="rId5"/>
  </p:sldMasterIdLst>
  <p:notesMasterIdLst>
    <p:notesMasterId r:id="rId39"/>
  </p:notesMasterIdLst>
  <p:sldIdLst>
    <p:sldId id="293" r:id="rId6"/>
    <p:sldId id="4747" r:id="rId7"/>
    <p:sldId id="376" r:id="rId8"/>
    <p:sldId id="374" r:id="rId9"/>
    <p:sldId id="375" r:id="rId10"/>
    <p:sldId id="349" r:id="rId11"/>
    <p:sldId id="294" r:id="rId12"/>
    <p:sldId id="366" r:id="rId13"/>
    <p:sldId id="352" r:id="rId14"/>
    <p:sldId id="4750" r:id="rId15"/>
    <p:sldId id="362" r:id="rId16"/>
    <p:sldId id="4751" r:id="rId17"/>
    <p:sldId id="4749" r:id="rId18"/>
    <p:sldId id="4748" r:id="rId19"/>
    <p:sldId id="353" r:id="rId20"/>
    <p:sldId id="4752" r:id="rId21"/>
    <p:sldId id="4753" r:id="rId22"/>
    <p:sldId id="363" r:id="rId23"/>
    <p:sldId id="367" r:id="rId24"/>
    <p:sldId id="368" r:id="rId25"/>
    <p:sldId id="369" r:id="rId26"/>
    <p:sldId id="345" r:id="rId27"/>
    <p:sldId id="338" r:id="rId28"/>
    <p:sldId id="340" r:id="rId29"/>
    <p:sldId id="336" r:id="rId30"/>
    <p:sldId id="339" r:id="rId31"/>
    <p:sldId id="335" r:id="rId32"/>
    <p:sldId id="337" r:id="rId33"/>
    <p:sldId id="341" r:id="rId34"/>
    <p:sldId id="342" r:id="rId35"/>
    <p:sldId id="4754" r:id="rId36"/>
    <p:sldId id="4756"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0AA408-7B79-49D3-8109-F82C016E8656}">
          <p14:sldIdLst>
            <p14:sldId id="293"/>
            <p14:sldId id="4747"/>
            <p14:sldId id="376"/>
            <p14:sldId id="374"/>
            <p14:sldId id="375"/>
          </p14:sldIdLst>
        </p14:section>
        <p14:section name="How indicator species work" id="{1DE7E329-B776-4E76-AD9F-E7056EF74501}">
          <p14:sldIdLst>
            <p14:sldId id="349"/>
            <p14:sldId id="294"/>
            <p14:sldId id="366"/>
            <p14:sldId id="352"/>
            <p14:sldId id="4750"/>
            <p14:sldId id="362"/>
            <p14:sldId id="4751"/>
            <p14:sldId id="4749"/>
            <p14:sldId id="4748"/>
            <p14:sldId id="353"/>
            <p14:sldId id="4752"/>
            <p14:sldId id="4753"/>
            <p14:sldId id="363"/>
          </p14:sldIdLst>
        </p14:section>
        <p14:section name="Grassland types" id="{D2A38FC1-85E6-491E-B639-44F8A2D85A54}">
          <p14:sldIdLst>
            <p14:sldId id="367"/>
            <p14:sldId id="368"/>
            <p14:sldId id="369"/>
          </p14:sldIdLst>
        </p14:section>
        <p14:section name="Indicator species profiles" id="{DD615EF6-F7BB-4CAD-AD32-7BA9A1DFF08A}">
          <p14:sldIdLst>
            <p14:sldId id="345"/>
            <p14:sldId id="338"/>
            <p14:sldId id="340"/>
            <p14:sldId id="336"/>
            <p14:sldId id="339"/>
            <p14:sldId id="335"/>
            <p14:sldId id="337"/>
            <p14:sldId id="341"/>
            <p14:sldId id="342"/>
            <p14:sldId id="4754"/>
            <p14:sldId id="4756"/>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C2D2E-7F37-5BCF-7A0E-BA5A36694A52}" name="Giuliana Sinclair" initials="GS" userId="S::giuliana.sinclair@nhm.ac.uk::a3e8b635-1361-4387-a86d-eed5302a49a2" providerId="AD"/>
  <p188:author id="{5B920136-AB0B-F85B-4F78-0411A7A22123}" name="Georgia Prasad" initials="GP" userId="S::georgia.prasad@nhm.ac.uk::abe1875c-3977-4acc-9611-c5d8a8a3041d"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5762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96078-9B33-4410-8E8B-E683B185AA69}" v="17" dt="2026-06-15T11:36:50.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13" autoAdjust="0"/>
    <p:restoredTop sz="79112" autoAdjust="0"/>
  </p:normalViewPr>
  <p:slideViewPr>
    <p:cSldViewPr snapToGrid="0">
      <p:cViewPr varScale="1">
        <p:scale>
          <a:sx n="87" d="100"/>
          <a:sy n="87" d="100"/>
        </p:scale>
        <p:origin x="3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Temple" userId="S::hollytemple_rhs.org.uk#ext#@nhm.ac.uk::5b5f6386-3222-459c-bd6f-701a5a7b6f18" providerId="AD" clId="Web-{C96BF377-39E4-919B-E5E0-C1614379D778}"/>
    <pc:docChg chg="modSld">
      <pc:chgData name="Holly Temple" userId="S::hollytemple_rhs.org.uk#ext#@nhm.ac.uk::5b5f6386-3222-459c-bd6f-701a5a7b6f18" providerId="AD" clId="Web-{C96BF377-39E4-919B-E5E0-C1614379D778}" dt="2026-05-19T09:54:12.351" v="68" actId="20577"/>
      <pc:docMkLst>
        <pc:docMk/>
      </pc:docMkLst>
      <pc:sldChg chg="modSp">
        <pc:chgData name="Holly Temple" userId="S::hollytemple_rhs.org.uk#ext#@nhm.ac.uk::5b5f6386-3222-459c-bd6f-701a5a7b6f18" providerId="AD" clId="Web-{C96BF377-39E4-919B-E5E0-C1614379D778}" dt="2026-05-19T09:48:09.117" v="28" actId="20577"/>
        <pc:sldMkLst>
          <pc:docMk/>
          <pc:sldMk cId="3792716965" sldId="294"/>
        </pc:sldMkLst>
        <pc:spChg chg="mod">
          <ac:chgData name="Holly Temple" userId="S::hollytemple_rhs.org.uk#ext#@nhm.ac.uk::5b5f6386-3222-459c-bd6f-701a5a7b6f18" providerId="AD" clId="Web-{C96BF377-39E4-919B-E5E0-C1614379D778}" dt="2026-05-19T09:48:09.117" v="28" actId="20577"/>
          <ac:spMkLst>
            <pc:docMk/>
            <pc:sldMk cId="3792716965" sldId="294"/>
            <ac:spMk id="3" creationId="{500A9D2E-1215-9BB7-FB8C-8F51D58F87CB}"/>
          </ac:spMkLst>
        </pc:spChg>
      </pc:sldChg>
      <pc:sldChg chg="modSp">
        <pc:chgData name="Holly Temple" userId="S::hollytemple_rhs.org.uk#ext#@nhm.ac.uk::5b5f6386-3222-459c-bd6f-701a5a7b6f18" providerId="AD" clId="Web-{C96BF377-39E4-919B-E5E0-C1614379D778}" dt="2026-05-19T09:53:56.819" v="66" actId="20577"/>
        <pc:sldMkLst>
          <pc:docMk/>
          <pc:sldMk cId="806671548" sldId="335"/>
        </pc:sldMkLst>
        <pc:spChg chg="mod">
          <ac:chgData name="Holly Temple" userId="S::hollytemple_rhs.org.uk#ext#@nhm.ac.uk::5b5f6386-3222-459c-bd6f-701a5a7b6f18" providerId="AD" clId="Web-{C96BF377-39E4-919B-E5E0-C1614379D778}" dt="2026-05-19T09:53:56.819" v="66" actId="20577"/>
          <ac:spMkLst>
            <pc:docMk/>
            <pc:sldMk cId="806671548" sldId="335"/>
            <ac:spMk id="6" creationId="{A540A901-C46B-37F5-7C1B-061741578CE6}"/>
          </ac:spMkLst>
        </pc:spChg>
      </pc:sldChg>
      <pc:sldChg chg="modSp">
        <pc:chgData name="Holly Temple" userId="S::hollytemple_rhs.org.uk#ext#@nhm.ac.uk::5b5f6386-3222-459c-bd6f-701a5a7b6f18" providerId="AD" clId="Web-{C96BF377-39E4-919B-E5E0-C1614379D778}" dt="2026-05-19T09:54:02.351" v="67" actId="20577"/>
        <pc:sldMkLst>
          <pc:docMk/>
          <pc:sldMk cId="235571899" sldId="337"/>
        </pc:sldMkLst>
        <pc:spChg chg="mod">
          <ac:chgData name="Holly Temple" userId="S::hollytemple_rhs.org.uk#ext#@nhm.ac.uk::5b5f6386-3222-459c-bd6f-701a5a7b6f18" providerId="AD" clId="Web-{C96BF377-39E4-919B-E5E0-C1614379D778}" dt="2026-05-19T09:54:02.351" v="67" actId="20577"/>
          <ac:spMkLst>
            <pc:docMk/>
            <pc:sldMk cId="235571899" sldId="337"/>
            <ac:spMk id="8" creationId="{E9BE54B7-ADF2-8671-0A83-06FC413E91D2}"/>
          </ac:spMkLst>
        </pc:spChg>
      </pc:sldChg>
      <pc:sldChg chg="modSp">
        <pc:chgData name="Holly Temple" userId="S::hollytemple_rhs.org.uk#ext#@nhm.ac.uk::5b5f6386-3222-459c-bd6f-701a5a7b6f18" providerId="AD" clId="Web-{C96BF377-39E4-919B-E5E0-C1614379D778}" dt="2026-05-19T09:53:51.257" v="64" actId="20577"/>
        <pc:sldMkLst>
          <pc:docMk/>
          <pc:sldMk cId="1842814989" sldId="339"/>
        </pc:sldMkLst>
        <pc:spChg chg="mod">
          <ac:chgData name="Holly Temple" userId="S::hollytemple_rhs.org.uk#ext#@nhm.ac.uk::5b5f6386-3222-459c-bd6f-701a5a7b6f18" providerId="AD" clId="Web-{C96BF377-39E4-919B-E5E0-C1614379D778}" dt="2026-05-19T09:53:51.257" v="64" actId="20577"/>
          <ac:spMkLst>
            <pc:docMk/>
            <pc:sldMk cId="1842814989" sldId="339"/>
            <ac:spMk id="7" creationId="{C49FB8DC-42B0-A184-0E7F-8924099DF509}"/>
          </ac:spMkLst>
        </pc:spChg>
      </pc:sldChg>
      <pc:sldChg chg="modSp">
        <pc:chgData name="Holly Temple" userId="S::hollytemple_rhs.org.uk#ext#@nhm.ac.uk::5b5f6386-3222-459c-bd6f-701a5a7b6f18" providerId="AD" clId="Web-{C96BF377-39E4-919B-E5E0-C1614379D778}" dt="2026-05-19T09:53:40.819" v="62" actId="20577"/>
        <pc:sldMkLst>
          <pc:docMk/>
          <pc:sldMk cId="4214191000" sldId="340"/>
        </pc:sldMkLst>
        <pc:spChg chg="mod">
          <ac:chgData name="Holly Temple" userId="S::hollytemple_rhs.org.uk#ext#@nhm.ac.uk::5b5f6386-3222-459c-bd6f-701a5a7b6f18" providerId="AD" clId="Web-{C96BF377-39E4-919B-E5E0-C1614379D778}" dt="2026-05-19T09:53:40.819" v="62" actId="20577"/>
          <ac:spMkLst>
            <pc:docMk/>
            <pc:sldMk cId="4214191000" sldId="340"/>
            <ac:spMk id="8" creationId="{20EFB389-35A0-CDC1-AE16-05BF04BA42EA}"/>
          </ac:spMkLst>
        </pc:spChg>
      </pc:sldChg>
      <pc:sldChg chg="modSp modCm">
        <pc:chgData name="Holly Temple" userId="S::hollytemple_rhs.org.uk#ext#@nhm.ac.uk::5b5f6386-3222-459c-bd6f-701a5a7b6f18" providerId="AD" clId="Web-{C96BF377-39E4-919B-E5E0-C1614379D778}" dt="2026-05-19T09:54:12.351" v="68" actId="20577"/>
        <pc:sldMkLst>
          <pc:docMk/>
          <pc:sldMk cId="3633860445" sldId="342"/>
        </pc:sldMkLst>
        <pc:spChg chg="mod">
          <ac:chgData name="Holly Temple" userId="S::hollytemple_rhs.org.uk#ext#@nhm.ac.uk::5b5f6386-3222-459c-bd6f-701a5a7b6f18" providerId="AD" clId="Web-{C96BF377-39E4-919B-E5E0-C1614379D778}" dt="2026-05-19T09:54:12.351" v="68" actId="20577"/>
          <ac:spMkLst>
            <pc:docMk/>
            <pc:sldMk cId="3633860445" sldId="342"/>
            <ac:spMk id="12" creationId="{72DAAF78-833B-77E1-604A-46BB24A827E7}"/>
          </ac:spMkLst>
        </pc:spChg>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C96BF377-39E4-919B-E5E0-C1614379D778}" dt="2026-05-19T09:54:12.351" v="68" actId="20577"/>
              <pc2:cmMkLst xmlns:pc2="http://schemas.microsoft.com/office/powerpoint/2019/9/main/command">
                <pc:docMk/>
                <pc:sldMk cId="3633860445" sldId="342"/>
                <pc2:cmMk id="{E182BA24-71EF-484B-861A-EEA6CAF43A9C}"/>
              </pc2:cmMkLst>
            </pc226:cmChg>
          </p:ext>
        </pc:extLst>
      </pc:sldChg>
      <pc:sldChg chg="modSp">
        <pc:chgData name="Holly Temple" userId="S::hollytemple_rhs.org.uk#ext#@nhm.ac.uk::5b5f6386-3222-459c-bd6f-701a5a7b6f18" providerId="AD" clId="Web-{C96BF377-39E4-919B-E5E0-C1614379D778}" dt="2026-05-19T09:48:39.227" v="32" actId="20577"/>
        <pc:sldMkLst>
          <pc:docMk/>
          <pc:sldMk cId="871167778" sldId="352"/>
        </pc:sldMkLst>
        <pc:spChg chg="mod">
          <ac:chgData name="Holly Temple" userId="S::hollytemple_rhs.org.uk#ext#@nhm.ac.uk::5b5f6386-3222-459c-bd6f-701a5a7b6f18" providerId="AD" clId="Web-{C96BF377-39E4-919B-E5E0-C1614379D778}" dt="2026-05-19T09:48:39.227" v="32" actId="20577"/>
          <ac:spMkLst>
            <pc:docMk/>
            <pc:sldMk cId="871167778" sldId="352"/>
            <ac:spMk id="3" creationId="{8F961211-6670-1810-9D11-9A76772930FD}"/>
          </ac:spMkLst>
        </pc:spChg>
      </pc:sldChg>
      <pc:sldChg chg="modSp">
        <pc:chgData name="Holly Temple" userId="S::hollytemple_rhs.org.uk#ext#@nhm.ac.uk::5b5f6386-3222-459c-bd6f-701a5a7b6f18" providerId="AD" clId="Web-{C96BF377-39E4-919B-E5E0-C1614379D778}" dt="2026-05-19T09:50:21.216" v="50" actId="20577"/>
        <pc:sldMkLst>
          <pc:docMk/>
          <pc:sldMk cId="2021316734" sldId="353"/>
        </pc:sldMkLst>
        <pc:spChg chg="mod">
          <ac:chgData name="Holly Temple" userId="S::hollytemple_rhs.org.uk#ext#@nhm.ac.uk::5b5f6386-3222-459c-bd6f-701a5a7b6f18" providerId="AD" clId="Web-{C96BF377-39E4-919B-E5E0-C1614379D778}" dt="2026-05-19T09:50:21.216" v="50" actId="20577"/>
          <ac:spMkLst>
            <pc:docMk/>
            <pc:sldMk cId="2021316734" sldId="353"/>
            <ac:spMk id="3" creationId="{D85D9646-52AB-1440-6A7C-7951BD0E0F3E}"/>
          </ac:spMkLst>
        </pc:spChg>
      </pc:sldChg>
      <pc:sldChg chg="modSp">
        <pc:chgData name="Holly Temple" userId="S::hollytemple_rhs.org.uk#ext#@nhm.ac.uk::5b5f6386-3222-459c-bd6f-701a5a7b6f18" providerId="AD" clId="Web-{C96BF377-39E4-919B-E5E0-C1614379D778}" dt="2026-05-19T09:49:07.135" v="36" actId="20577"/>
        <pc:sldMkLst>
          <pc:docMk/>
          <pc:sldMk cId="2580835180" sldId="362"/>
        </pc:sldMkLst>
        <pc:spChg chg="mod">
          <ac:chgData name="Holly Temple" userId="S::hollytemple_rhs.org.uk#ext#@nhm.ac.uk::5b5f6386-3222-459c-bd6f-701a5a7b6f18" providerId="AD" clId="Web-{C96BF377-39E4-919B-E5E0-C1614379D778}" dt="2026-05-19T09:49:07.135" v="36" actId="20577"/>
          <ac:spMkLst>
            <pc:docMk/>
            <pc:sldMk cId="2580835180" sldId="362"/>
            <ac:spMk id="3" creationId="{7CFCFA8D-8815-D5E1-3A76-EDE5AF68317D}"/>
          </ac:spMkLst>
        </pc:spChg>
      </pc:sldChg>
      <pc:sldChg chg="modSp">
        <pc:chgData name="Holly Temple" userId="S::hollytemple_rhs.org.uk#ext#@nhm.ac.uk::5b5f6386-3222-459c-bd6f-701a5a7b6f18" providerId="AD" clId="Web-{C96BF377-39E4-919B-E5E0-C1614379D778}" dt="2026-05-19T09:52:54.098" v="56" actId="20577"/>
        <pc:sldMkLst>
          <pc:docMk/>
          <pc:sldMk cId="3643323990" sldId="368"/>
        </pc:sldMkLst>
        <pc:spChg chg="mod">
          <ac:chgData name="Holly Temple" userId="S::hollytemple_rhs.org.uk#ext#@nhm.ac.uk::5b5f6386-3222-459c-bd6f-701a5a7b6f18" providerId="AD" clId="Web-{C96BF377-39E4-919B-E5E0-C1614379D778}" dt="2026-05-19T09:52:54.098" v="56" actId="20577"/>
          <ac:spMkLst>
            <pc:docMk/>
            <pc:sldMk cId="3643323990" sldId="368"/>
            <ac:spMk id="19" creationId="{D7B6C4E1-4D6A-4089-2859-AD7DBB5816AB}"/>
          </ac:spMkLst>
        </pc:spChg>
      </pc:sldChg>
      <pc:sldChg chg="modSp">
        <pc:chgData name="Holly Temple" userId="S::hollytemple_rhs.org.uk#ext#@nhm.ac.uk::5b5f6386-3222-459c-bd6f-701a5a7b6f18" providerId="AD" clId="Web-{C96BF377-39E4-919B-E5E0-C1614379D778}" dt="2026-05-19T09:53:24.021" v="60" actId="20577"/>
        <pc:sldMkLst>
          <pc:docMk/>
          <pc:sldMk cId="1247738773" sldId="369"/>
        </pc:sldMkLst>
        <pc:spChg chg="mod">
          <ac:chgData name="Holly Temple" userId="S::hollytemple_rhs.org.uk#ext#@nhm.ac.uk::5b5f6386-3222-459c-bd6f-701a5a7b6f18" providerId="AD" clId="Web-{C96BF377-39E4-919B-E5E0-C1614379D778}" dt="2026-05-19T09:53:06.098" v="58" actId="20577"/>
          <ac:spMkLst>
            <pc:docMk/>
            <pc:sldMk cId="1247738773" sldId="369"/>
            <ac:spMk id="8" creationId="{0983408E-CC14-AA68-A32A-324B5F9FF7B8}"/>
          </ac:spMkLst>
        </pc:spChg>
        <pc:spChg chg="mod">
          <ac:chgData name="Holly Temple" userId="S::hollytemple_rhs.org.uk#ext#@nhm.ac.uk::5b5f6386-3222-459c-bd6f-701a5a7b6f18" providerId="AD" clId="Web-{C96BF377-39E4-919B-E5E0-C1614379D778}" dt="2026-05-19T09:53:24.021" v="60" actId="20577"/>
          <ac:spMkLst>
            <pc:docMk/>
            <pc:sldMk cId="1247738773" sldId="369"/>
            <ac:spMk id="15" creationId="{5887C54E-3945-8564-B2CE-43F0AB66DA14}"/>
          </ac:spMkLst>
        </pc:spChg>
        <pc:spChg chg="mod">
          <ac:chgData name="Holly Temple" userId="S::hollytemple_rhs.org.uk#ext#@nhm.ac.uk::5b5f6386-3222-459c-bd6f-701a5a7b6f18" providerId="AD" clId="Web-{C96BF377-39E4-919B-E5E0-C1614379D778}" dt="2026-05-19T09:53:11.739" v="59" actId="20577"/>
          <ac:spMkLst>
            <pc:docMk/>
            <pc:sldMk cId="1247738773" sldId="369"/>
            <ac:spMk id="17" creationId="{C7A46307-91A5-C33D-9831-FD5BF8DD47CF}"/>
          </ac:spMkLst>
        </pc:spChg>
      </pc:sldChg>
      <pc:sldChg chg="modSp">
        <pc:chgData name="Holly Temple" userId="S::hollytemple_rhs.org.uk#ext#@nhm.ac.uk::5b5f6386-3222-459c-bd6f-701a5a7b6f18" providerId="AD" clId="Web-{C96BF377-39E4-919B-E5E0-C1614379D778}" dt="2026-05-19T09:47:25.068" v="12" actId="20577"/>
        <pc:sldMkLst>
          <pc:docMk/>
          <pc:sldMk cId="3047168089" sldId="374"/>
        </pc:sldMkLst>
        <pc:spChg chg="mod">
          <ac:chgData name="Holly Temple" userId="S::hollytemple_rhs.org.uk#ext#@nhm.ac.uk::5b5f6386-3222-459c-bd6f-701a5a7b6f18" providerId="AD" clId="Web-{C96BF377-39E4-919B-E5E0-C1614379D778}" dt="2026-05-19T09:47:25.068" v="12" actId="20577"/>
          <ac:spMkLst>
            <pc:docMk/>
            <pc:sldMk cId="3047168089" sldId="374"/>
            <ac:spMk id="3" creationId="{078AFB9B-340D-3513-36B7-5DA5EC70B1FA}"/>
          </ac:spMkLst>
        </pc:spChg>
      </pc:sldChg>
      <pc:sldChg chg="modSp">
        <pc:chgData name="Holly Temple" userId="S::hollytemple_rhs.org.uk#ext#@nhm.ac.uk::5b5f6386-3222-459c-bd6f-701a5a7b6f18" providerId="AD" clId="Web-{C96BF377-39E4-919B-E5E0-C1614379D778}" dt="2026-05-19T09:47:40.162" v="19" actId="20577"/>
        <pc:sldMkLst>
          <pc:docMk/>
          <pc:sldMk cId="754905476" sldId="375"/>
        </pc:sldMkLst>
        <pc:spChg chg="mod">
          <ac:chgData name="Holly Temple" userId="S::hollytemple_rhs.org.uk#ext#@nhm.ac.uk::5b5f6386-3222-459c-bd6f-701a5a7b6f18" providerId="AD" clId="Web-{C96BF377-39E4-919B-E5E0-C1614379D778}" dt="2026-05-19T09:47:40.162" v="19" actId="20577"/>
          <ac:spMkLst>
            <pc:docMk/>
            <pc:sldMk cId="754905476" sldId="375"/>
            <ac:spMk id="3" creationId="{D2062D58-E5D8-CB7A-5632-829C1C1B5F3C}"/>
          </ac:spMkLst>
        </pc:spChg>
      </pc:sldChg>
      <pc:sldChg chg="modSp">
        <pc:chgData name="Holly Temple" userId="S::hollytemple_rhs.org.uk#ext#@nhm.ac.uk::5b5f6386-3222-459c-bd6f-701a5a7b6f18" providerId="AD" clId="Web-{C96BF377-39E4-919B-E5E0-C1614379D778}" dt="2026-05-19T09:47:00.848" v="3" actId="20577"/>
        <pc:sldMkLst>
          <pc:docMk/>
          <pc:sldMk cId="3599760632" sldId="376"/>
        </pc:sldMkLst>
        <pc:spChg chg="mod">
          <ac:chgData name="Holly Temple" userId="S::hollytemple_rhs.org.uk#ext#@nhm.ac.uk::5b5f6386-3222-459c-bd6f-701a5a7b6f18" providerId="AD" clId="Web-{C96BF377-39E4-919B-E5E0-C1614379D778}" dt="2026-05-19T09:47:00.848" v="3" actId="20577"/>
          <ac:spMkLst>
            <pc:docMk/>
            <pc:sldMk cId="3599760632" sldId="376"/>
            <ac:spMk id="3" creationId="{6F6CB7B2-0E3D-1639-119C-29100E245848}"/>
          </ac:spMkLst>
        </pc:spChg>
      </pc:sldChg>
      <pc:sldChg chg="modSp">
        <pc:chgData name="Holly Temple" userId="S::hollytemple_rhs.org.uk#ext#@nhm.ac.uk::5b5f6386-3222-459c-bd6f-701a5a7b6f18" providerId="AD" clId="Web-{C96BF377-39E4-919B-E5E0-C1614379D778}" dt="2026-05-19T09:46:32.488" v="0" actId="20577"/>
        <pc:sldMkLst>
          <pc:docMk/>
          <pc:sldMk cId="2356336461" sldId="4747"/>
        </pc:sldMkLst>
        <pc:spChg chg="mod">
          <ac:chgData name="Holly Temple" userId="S::hollytemple_rhs.org.uk#ext#@nhm.ac.uk::5b5f6386-3222-459c-bd6f-701a5a7b6f18" providerId="AD" clId="Web-{C96BF377-39E4-919B-E5E0-C1614379D778}" dt="2026-05-19T09:46:32.488" v="0" actId="20577"/>
          <ac:spMkLst>
            <pc:docMk/>
            <pc:sldMk cId="2356336461" sldId="4747"/>
            <ac:spMk id="4" creationId="{D9BF43AF-CADC-E985-35F5-A1581CEC2CE6}"/>
          </ac:spMkLst>
        </pc:spChg>
      </pc:sldChg>
      <pc:sldChg chg="modSp">
        <pc:chgData name="Holly Temple" userId="S::hollytemple_rhs.org.uk#ext#@nhm.ac.uk::5b5f6386-3222-459c-bd6f-701a5a7b6f18" providerId="AD" clId="Web-{C96BF377-39E4-919B-E5E0-C1614379D778}" dt="2026-05-19T09:49:42.902" v="47" actId="20577"/>
        <pc:sldMkLst>
          <pc:docMk/>
          <pc:sldMk cId="2867873903" sldId="4748"/>
        </pc:sldMkLst>
        <pc:spChg chg="mod">
          <ac:chgData name="Holly Temple" userId="S::hollytemple_rhs.org.uk#ext#@nhm.ac.uk::5b5f6386-3222-459c-bd6f-701a5a7b6f18" providerId="AD" clId="Web-{C96BF377-39E4-919B-E5E0-C1614379D778}" dt="2026-05-19T09:49:42.230" v="45" actId="20577"/>
          <ac:spMkLst>
            <pc:docMk/>
            <pc:sldMk cId="2867873903" sldId="4748"/>
            <ac:spMk id="8" creationId="{B7DEAD15-D135-4F62-B41D-B00C32642511}"/>
          </ac:spMkLst>
        </pc:spChg>
        <pc:spChg chg="mod">
          <ac:chgData name="Holly Temple" userId="S::hollytemple_rhs.org.uk#ext#@nhm.ac.uk::5b5f6386-3222-459c-bd6f-701a5a7b6f18" providerId="AD" clId="Web-{C96BF377-39E4-919B-E5E0-C1614379D778}" dt="2026-05-19T09:49:42.902" v="47" actId="20577"/>
          <ac:spMkLst>
            <pc:docMk/>
            <pc:sldMk cId="2867873903" sldId="4748"/>
            <ac:spMk id="9" creationId="{F2583B13-7457-D978-4BBC-99EA578F61F3}"/>
          </ac:spMkLst>
        </pc:spChg>
        <pc:spChg chg="mod">
          <ac:chgData name="Holly Temple" userId="S::hollytemple_rhs.org.uk#ext#@nhm.ac.uk::5b5f6386-3222-459c-bd6f-701a5a7b6f18" providerId="AD" clId="Web-{C96BF377-39E4-919B-E5E0-C1614379D778}" dt="2026-05-19T09:49:39.667" v="44" actId="20577"/>
          <ac:spMkLst>
            <pc:docMk/>
            <pc:sldMk cId="2867873903" sldId="4748"/>
            <ac:spMk id="10" creationId="{5F40B337-7478-AB48-D379-F106DFDCB22D}"/>
          </ac:spMkLst>
        </pc:spChg>
        <pc:spChg chg="mod">
          <ac:chgData name="Holly Temple" userId="S::hollytemple_rhs.org.uk#ext#@nhm.ac.uk::5b5f6386-3222-459c-bd6f-701a5a7b6f18" providerId="AD" clId="Web-{C96BF377-39E4-919B-E5E0-C1614379D778}" dt="2026-05-19T09:49:19.120" v="37" actId="1076"/>
          <ac:spMkLst>
            <pc:docMk/>
            <pc:sldMk cId="2867873903" sldId="4748"/>
            <ac:spMk id="14" creationId="{F4E26918-4217-8D4B-F046-CAE375E88FBC}"/>
          </ac:spMkLst>
        </pc:spChg>
      </pc:sldChg>
      <pc:sldChg chg="modSp">
        <pc:chgData name="Holly Temple" userId="S::hollytemple_rhs.org.uk#ext#@nhm.ac.uk::5b5f6386-3222-459c-bd6f-701a5a7b6f18" providerId="AD" clId="Web-{C96BF377-39E4-919B-E5E0-C1614379D778}" dt="2026-05-19T09:52:30.347" v="53" actId="20577"/>
        <pc:sldMkLst>
          <pc:docMk/>
          <pc:sldMk cId="879531882" sldId="4752"/>
        </pc:sldMkLst>
        <pc:spChg chg="mod">
          <ac:chgData name="Holly Temple" userId="S::hollytemple_rhs.org.uk#ext#@nhm.ac.uk::5b5f6386-3222-459c-bd6f-701a5a7b6f18" providerId="AD" clId="Web-{C96BF377-39E4-919B-E5E0-C1614379D778}" dt="2026-05-19T09:52:27.065" v="51" actId="20577"/>
          <ac:spMkLst>
            <pc:docMk/>
            <pc:sldMk cId="879531882" sldId="4752"/>
            <ac:spMk id="3" creationId="{D8E09BDE-A9BA-D9BF-CE19-647158234489}"/>
          </ac:spMkLst>
        </pc:spChg>
        <pc:spChg chg="mod">
          <ac:chgData name="Holly Temple" userId="S::hollytemple_rhs.org.uk#ext#@nhm.ac.uk::5b5f6386-3222-459c-bd6f-701a5a7b6f18" providerId="AD" clId="Web-{C96BF377-39E4-919B-E5E0-C1614379D778}" dt="2026-05-19T09:52:30.347" v="53" actId="20577"/>
          <ac:spMkLst>
            <pc:docMk/>
            <pc:sldMk cId="879531882" sldId="4752"/>
            <ac:spMk id="4" creationId="{25CE5B4A-1379-77B7-2FAA-E19C0D6CEA7D}"/>
          </ac:spMkLst>
        </pc:spChg>
      </pc:sldChg>
      <pc:sldChg chg="modSp">
        <pc:chgData name="Holly Temple" userId="S::hollytemple_rhs.org.uk#ext#@nhm.ac.uk::5b5f6386-3222-459c-bd6f-701a5a7b6f18" providerId="AD" clId="Web-{C96BF377-39E4-919B-E5E0-C1614379D778}" dt="2026-05-19T09:52:42.113" v="55" actId="20577"/>
        <pc:sldMkLst>
          <pc:docMk/>
          <pc:sldMk cId="2560638282" sldId="4753"/>
        </pc:sldMkLst>
        <pc:spChg chg="mod">
          <ac:chgData name="Holly Temple" userId="S::hollytemple_rhs.org.uk#ext#@nhm.ac.uk::5b5f6386-3222-459c-bd6f-701a5a7b6f18" providerId="AD" clId="Web-{C96BF377-39E4-919B-E5E0-C1614379D778}" dt="2026-05-19T09:52:42.113" v="55" actId="20577"/>
          <ac:spMkLst>
            <pc:docMk/>
            <pc:sldMk cId="2560638282" sldId="4753"/>
            <ac:spMk id="6" creationId="{85585DFD-F884-8A93-D806-BAA438D1DB66}"/>
          </ac:spMkLst>
        </pc:spChg>
      </pc:sldChg>
    </pc:docChg>
  </pc:docChgLst>
  <pc:docChgLst>
    <pc:chgData name="Victor Heng" userId="fc4ad821-ae55-430e-b30a-62deb0249487" providerId="ADAL" clId="{51F35D19-4E04-4BD8-92BE-F0E8BAC4ED63}"/>
    <pc:docChg chg="undo redo custSel addSld delSld modSld sldOrd addSection delSection modSection">
      <pc:chgData name="Victor Heng" userId="fc4ad821-ae55-430e-b30a-62deb0249487" providerId="ADAL" clId="{51F35D19-4E04-4BD8-92BE-F0E8BAC4ED63}" dt="2026-06-15T11:39:22.904" v="13102" actId="1076"/>
      <pc:docMkLst>
        <pc:docMk/>
      </pc:docMkLst>
      <pc:sldChg chg="modSp add del mod ord">
        <pc:chgData name="Victor Heng" userId="fc4ad821-ae55-430e-b30a-62deb0249487" providerId="ADAL" clId="{51F35D19-4E04-4BD8-92BE-F0E8BAC4ED63}" dt="2026-05-25T16:03:21.077" v="10111"/>
        <pc:sldMkLst>
          <pc:docMk/>
          <pc:sldMk cId="3792716965" sldId="294"/>
        </pc:sldMkLst>
        <pc:spChg chg="mod">
          <ac:chgData name="Victor Heng" userId="fc4ad821-ae55-430e-b30a-62deb0249487" providerId="ADAL" clId="{51F35D19-4E04-4BD8-92BE-F0E8BAC4ED63}" dt="2026-05-25T16:03:21.077" v="10111"/>
          <ac:spMkLst>
            <pc:docMk/>
            <pc:sldMk cId="3792716965" sldId="294"/>
            <ac:spMk id="2" creationId="{8AEF8A0E-2D0A-B687-FF1E-06427E20E429}"/>
          </ac:spMkLst>
        </pc:spChg>
        <pc:spChg chg="mod">
          <ac:chgData name="Victor Heng" userId="fc4ad821-ae55-430e-b30a-62deb0249487" providerId="ADAL" clId="{51F35D19-4E04-4BD8-92BE-F0E8BAC4ED63}" dt="2026-05-25T16:03:16.953" v="10106" actId="21"/>
          <ac:spMkLst>
            <pc:docMk/>
            <pc:sldMk cId="3792716965" sldId="294"/>
            <ac:spMk id="3" creationId="{500A9D2E-1215-9BB7-FB8C-8F51D58F87CB}"/>
          </ac:spMkLst>
        </pc:spChg>
      </pc:sldChg>
      <pc:sldChg chg="modSp mod ord modCm">
        <pc:chgData name="Victor Heng" userId="fc4ad821-ae55-430e-b30a-62deb0249487" providerId="ADAL" clId="{51F35D19-4E04-4BD8-92BE-F0E8BAC4ED63}" dt="2026-05-27T11:20:56.903" v="12477" actId="6549"/>
        <pc:sldMkLst>
          <pc:docMk/>
          <pc:sldMk cId="3633860445" sldId="342"/>
        </pc:sldMkLst>
        <pc:spChg chg="mod">
          <ac:chgData name="Victor Heng" userId="fc4ad821-ae55-430e-b30a-62deb0249487" providerId="ADAL" clId="{51F35D19-4E04-4BD8-92BE-F0E8BAC4ED63}" dt="2026-05-27T11:20:56.903" v="12477" actId="6549"/>
          <ac:spMkLst>
            <pc:docMk/>
            <pc:sldMk cId="3633860445" sldId="342"/>
            <ac:spMk id="15" creationId="{03686FCA-6833-382B-471F-117F46FD0EE0}"/>
          </ac:spMkLst>
        </pc:spChg>
        <pc:picChg chg="mod">
          <ac:chgData name="Victor Heng" userId="fc4ad821-ae55-430e-b30a-62deb0249487" providerId="ADAL" clId="{51F35D19-4E04-4BD8-92BE-F0E8BAC4ED63}" dt="2026-05-27T09:25:09.332" v="12386" actId="1076"/>
          <ac:picMkLst>
            <pc:docMk/>
            <pc:sldMk cId="3633860445" sldId="342"/>
            <ac:picMk id="2" creationId="{A377048A-6381-BCCF-4810-4FABF1A4417B}"/>
          </ac:picMkLst>
        </pc:picChg>
        <pc:picChg chg="mod">
          <ac:chgData name="Victor Heng" userId="fc4ad821-ae55-430e-b30a-62deb0249487" providerId="ADAL" clId="{51F35D19-4E04-4BD8-92BE-F0E8BAC4ED63}" dt="2026-05-27T09:25:11.111" v="12387" actId="1076"/>
          <ac:picMkLst>
            <pc:docMk/>
            <pc:sldMk cId="3633860445" sldId="342"/>
            <ac:picMk id="3" creationId="{49A6A6A9-CB29-1ABA-D605-2CEE4521E2AA}"/>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11T13:52:40.947" v="3800" actId="20577"/>
              <pc2:cmMkLst xmlns:pc2="http://schemas.microsoft.com/office/powerpoint/2019/9/main/command">
                <pc:docMk/>
                <pc:sldMk cId="3633860445" sldId="342"/>
                <pc2:cmMk id="{BB1A5594-D762-4EF7-AD3C-D078C223F57D}"/>
              </pc2:cmMkLst>
            </pc226:cmChg>
          </p:ext>
        </pc:extLst>
      </pc:sldChg>
      <pc:sldChg chg="modSp add mod ord modNotesTx">
        <pc:chgData name="Victor Heng" userId="fc4ad821-ae55-430e-b30a-62deb0249487" providerId="ADAL" clId="{51F35D19-4E04-4BD8-92BE-F0E8BAC4ED63}" dt="2026-05-25T16:04:19.663" v="10119"/>
        <pc:sldMkLst>
          <pc:docMk/>
          <pc:sldMk cId="871167778" sldId="352"/>
        </pc:sldMkLst>
        <pc:spChg chg="mod">
          <ac:chgData name="Victor Heng" userId="fc4ad821-ae55-430e-b30a-62deb0249487" providerId="ADAL" clId="{51F35D19-4E04-4BD8-92BE-F0E8BAC4ED63}" dt="2026-05-25T16:03:53.973" v="10113"/>
          <ac:spMkLst>
            <pc:docMk/>
            <pc:sldMk cId="871167778" sldId="352"/>
            <ac:spMk id="2" creationId="{D9EDE4BA-B9C7-90FF-5F43-FEB2B0A3ACDF}"/>
          </ac:spMkLst>
        </pc:spChg>
        <pc:spChg chg="mod">
          <ac:chgData name="Victor Heng" userId="fc4ad821-ae55-430e-b30a-62deb0249487" providerId="ADAL" clId="{51F35D19-4E04-4BD8-92BE-F0E8BAC4ED63}" dt="2026-05-25T16:04:03.073" v="10115" actId="20577"/>
          <ac:spMkLst>
            <pc:docMk/>
            <pc:sldMk cId="871167778" sldId="352"/>
            <ac:spMk id="3" creationId="{8F961211-6670-1810-9D11-9A76772930FD}"/>
          </ac:spMkLst>
        </pc:spChg>
      </pc:sldChg>
      <pc:sldChg chg="modSp add mod ord modNotesTx">
        <pc:chgData name="Victor Heng" userId="fc4ad821-ae55-430e-b30a-62deb0249487" providerId="ADAL" clId="{51F35D19-4E04-4BD8-92BE-F0E8BAC4ED63}" dt="2026-05-25T16:26:37.308" v="10231" actId="20577"/>
        <pc:sldMkLst>
          <pc:docMk/>
          <pc:sldMk cId="2580835180" sldId="362"/>
        </pc:sldMkLst>
        <pc:spChg chg="mod">
          <ac:chgData name="Victor Heng" userId="fc4ad821-ae55-430e-b30a-62deb0249487" providerId="ADAL" clId="{51F35D19-4E04-4BD8-92BE-F0E8BAC4ED63}" dt="2026-05-25T16:26:02.673" v="10204"/>
          <ac:spMkLst>
            <pc:docMk/>
            <pc:sldMk cId="2580835180" sldId="362"/>
            <ac:spMk id="2" creationId="{04C77276-5248-FD95-491B-7B73194122A0}"/>
          </ac:spMkLst>
        </pc:spChg>
        <pc:spChg chg="mod">
          <ac:chgData name="Victor Heng" userId="fc4ad821-ae55-430e-b30a-62deb0249487" providerId="ADAL" clId="{51F35D19-4E04-4BD8-92BE-F0E8BAC4ED63}" dt="2026-05-25T16:26:37.308" v="10231" actId="20577"/>
          <ac:spMkLst>
            <pc:docMk/>
            <pc:sldMk cId="2580835180" sldId="362"/>
            <ac:spMk id="3" creationId="{7CFCFA8D-8815-D5E1-3A76-EDE5AF68317D}"/>
          </ac:spMkLst>
        </pc:spChg>
      </pc:sldChg>
      <pc:sldChg chg="addSp delSp modSp add del mod ord modCm">
        <pc:chgData name="Victor Heng" userId="fc4ad821-ae55-430e-b30a-62deb0249487" providerId="ADAL" clId="{51F35D19-4E04-4BD8-92BE-F0E8BAC4ED63}" dt="2026-06-15T11:28:47.068" v="13009" actId="20577"/>
        <pc:sldMkLst>
          <pc:docMk/>
          <pc:sldMk cId="3797349307" sldId="366"/>
        </pc:sldMkLst>
        <pc:spChg chg="add mod">
          <ac:chgData name="Victor Heng" userId="fc4ad821-ae55-430e-b30a-62deb0249487" providerId="ADAL" clId="{51F35D19-4E04-4BD8-92BE-F0E8BAC4ED63}" dt="2026-06-15T11:28:47.068" v="13009" actId="20577"/>
          <ac:spMkLst>
            <pc:docMk/>
            <pc:sldMk cId="3797349307" sldId="366"/>
            <ac:spMk id="9" creationId="{1B5E3FBA-09E2-DD90-430A-7DB1B383EFD2}"/>
          </ac:spMkLst>
        </pc:spChg>
        <pc:graphicFrameChg chg="add mod modGraphic">
          <ac:chgData name="Victor Heng" userId="fc4ad821-ae55-430e-b30a-62deb0249487" providerId="ADAL" clId="{51F35D19-4E04-4BD8-92BE-F0E8BAC4ED63}" dt="2026-05-27T12:30:58.884" v="12691" actId="6549"/>
          <ac:graphicFrameMkLst>
            <pc:docMk/>
            <pc:sldMk cId="3797349307" sldId="366"/>
            <ac:graphicFrameMk id="3" creationId="{ED9F16FC-5A61-FD65-DF7E-AEAE8A089638}"/>
          </ac:graphicFrameMkLst>
        </pc:graphicFrame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6-15T11:27:51.382" v="12964" actId="20577"/>
              <pc2:cmMkLst xmlns:pc2="http://schemas.microsoft.com/office/powerpoint/2019/9/main/command">
                <pc:docMk/>
                <pc:sldMk cId="3797349307" sldId="366"/>
                <pc2:cmMk id="{CF106028-364A-48E9-94B4-E4FF306F8FA5}"/>
              </pc2:cmMkLst>
            </pc226:cmChg>
            <pc226:cmChg xmlns:pc226="http://schemas.microsoft.com/office/powerpoint/2022/06/main/command" chg="mod">
              <pc226:chgData name="Victor Heng" userId="fc4ad821-ae55-430e-b30a-62deb0249487" providerId="ADAL" clId="{51F35D19-4E04-4BD8-92BE-F0E8BAC4ED63}" dt="2026-05-14T14:01:02.557" v="9242" actId="20577"/>
              <pc2:cmMkLst xmlns:pc2="http://schemas.microsoft.com/office/powerpoint/2019/9/main/command">
                <pc:docMk/>
                <pc:sldMk cId="3797349307" sldId="366"/>
                <pc2:cmMk id="{4F4ED859-08A8-4D9F-895A-40106AF31AB0}"/>
              </pc2:cmMkLst>
            </pc226:cmChg>
          </p:ext>
        </pc:extLst>
      </pc:sldChg>
      <pc:sldChg chg="modSp mod">
        <pc:chgData name="Victor Heng" userId="fc4ad821-ae55-430e-b30a-62deb0249487" providerId="ADAL" clId="{51F35D19-4E04-4BD8-92BE-F0E8BAC4ED63}" dt="2026-06-15T11:39:22.904" v="13102" actId="1076"/>
        <pc:sldMkLst>
          <pc:docMk/>
          <pc:sldMk cId="3643323990" sldId="368"/>
        </pc:sldMkLst>
        <pc:spChg chg="mod">
          <ac:chgData name="Victor Heng" userId="fc4ad821-ae55-430e-b30a-62deb0249487" providerId="ADAL" clId="{51F35D19-4E04-4BD8-92BE-F0E8BAC4ED63}" dt="2026-06-15T11:39:17.659" v="13101" actId="14100"/>
          <ac:spMkLst>
            <pc:docMk/>
            <pc:sldMk cId="3643323990" sldId="368"/>
            <ac:spMk id="16" creationId="{24DFA1F9-7A76-1DFB-5EB9-A67AA7AEF366}"/>
          </ac:spMkLst>
        </pc:spChg>
        <pc:picChg chg="mod">
          <ac:chgData name="Victor Heng" userId="fc4ad821-ae55-430e-b30a-62deb0249487" providerId="ADAL" clId="{51F35D19-4E04-4BD8-92BE-F0E8BAC4ED63}" dt="2026-06-15T11:39:22.904" v="13102" actId="1076"/>
          <ac:picMkLst>
            <pc:docMk/>
            <pc:sldMk cId="3643323990" sldId="368"/>
            <ac:picMk id="17" creationId="{309D8115-344A-D3C4-0E47-E322A07C13E4}"/>
          </ac:picMkLst>
        </pc:picChg>
      </pc:sldChg>
      <pc:sldChg chg="delSp modSp new mod modNotesTx">
        <pc:chgData name="Victor Heng" userId="fc4ad821-ae55-430e-b30a-62deb0249487" providerId="ADAL" clId="{51F35D19-4E04-4BD8-92BE-F0E8BAC4ED63}" dt="2026-05-27T08:57:42.662" v="11081" actId="6549"/>
        <pc:sldMkLst>
          <pc:docMk/>
          <pc:sldMk cId="3047168089" sldId="374"/>
        </pc:sldMkLst>
        <pc:spChg chg="mod">
          <ac:chgData name="Victor Heng" userId="fc4ad821-ae55-430e-b30a-62deb0249487" providerId="ADAL" clId="{51F35D19-4E04-4BD8-92BE-F0E8BAC4ED63}" dt="2026-05-27T08:57:42.662" v="11081" actId="6549"/>
          <ac:spMkLst>
            <pc:docMk/>
            <pc:sldMk cId="3047168089" sldId="374"/>
            <ac:spMk id="3" creationId="{078AFB9B-340D-3513-36B7-5DA5EC70B1FA}"/>
          </ac:spMkLst>
        </pc:spChg>
      </pc:sldChg>
      <pc:sldChg chg="addSp delSp modSp new mod modClrScheme chgLayout">
        <pc:chgData name="Victor Heng" userId="fc4ad821-ae55-430e-b30a-62deb0249487" providerId="ADAL" clId="{51F35D19-4E04-4BD8-92BE-F0E8BAC4ED63}" dt="2026-05-27T11:36:43.580" v="12690" actId="20577"/>
        <pc:sldMkLst>
          <pc:docMk/>
          <pc:sldMk cId="3599760632" sldId="376"/>
        </pc:sldMkLst>
        <pc:spChg chg="mod ord">
          <ac:chgData name="Victor Heng" userId="fc4ad821-ae55-430e-b30a-62deb0249487" providerId="ADAL" clId="{51F35D19-4E04-4BD8-92BE-F0E8BAC4ED63}" dt="2026-05-27T11:36:43.580" v="12690" actId="20577"/>
          <ac:spMkLst>
            <pc:docMk/>
            <pc:sldMk cId="3599760632" sldId="376"/>
            <ac:spMk id="3" creationId="{6F6CB7B2-0E3D-1639-119C-29100E245848}"/>
          </ac:spMkLst>
        </pc:spChg>
      </pc:sldChg>
      <pc:sldChg chg="addSp delSp modSp add del mod">
        <pc:chgData name="Victor Heng" userId="fc4ad821-ae55-430e-b30a-62deb0249487" providerId="ADAL" clId="{51F35D19-4E04-4BD8-92BE-F0E8BAC4ED63}" dt="2026-05-27T14:49:01.252" v="12963" actId="20577"/>
        <pc:sldMkLst>
          <pc:docMk/>
          <pc:sldMk cId="2356336461" sldId="4747"/>
        </pc:sldMkLst>
        <pc:spChg chg="add mod">
          <ac:chgData name="Victor Heng" userId="fc4ad821-ae55-430e-b30a-62deb0249487" providerId="ADAL" clId="{51F35D19-4E04-4BD8-92BE-F0E8BAC4ED63}" dt="2026-05-27T14:49:01.252" v="12963" actId="20577"/>
          <ac:spMkLst>
            <pc:docMk/>
            <pc:sldMk cId="2356336461" sldId="4747"/>
            <ac:spMk id="8" creationId="{010B16F2-BAB1-90E2-59F5-ECC24CCFD68B}"/>
          </ac:spMkLst>
        </pc:spChg>
      </pc:sldChg>
      <pc:sldChg chg="addSp modSp add del mod ord modCm">
        <pc:chgData name="Victor Heng" userId="fc4ad821-ae55-430e-b30a-62deb0249487" providerId="ADAL" clId="{51F35D19-4E04-4BD8-92BE-F0E8BAC4ED63}" dt="2026-06-15T11:38:18.605" v="13097" actId="6549"/>
        <pc:sldMkLst>
          <pc:docMk/>
          <pc:sldMk cId="2867873903" sldId="4748"/>
        </pc:sldMkLst>
        <pc:spChg chg="mod">
          <ac:chgData name="Victor Heng" userId="fc4ad821-ae55-430e-b30a-62deb0249487" providerId="ADAL" clId="{51F35D19-4E04-4BD8-92BE-F0E8BAC4ED63}" dt="2026-06-15T11:38:18.605" v="13097" actId="6549"/>
          <ac:spMkLst>
            <pc:docMk/>
            <pc:sldMk cId="2867873903" sldId="4748"/>
            <ac:spMk id="14" creationId="{F4E26918-4217-8D4B-F046-CAE375E88FBC}"/>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6-15T11:38:18.605" v="13097" actId="6549"/>
              <pc2:cmMkLst xmlns:pc2="http://schemas.microsoft.com/office/powerpoint/2019/9/main/command">
                <pc:docMk/>
                <pc:sldMk cId="2867873903" sldId="4748"/>
                <pc2:cmMk id="{29DF455A-1BCC-4C27-89D0-F61889039628}"/>
              </pc2:cmMkLst>
            </pc226:cmChg>
          </p:ext>
        </pc:extLst>
      </pc:sldChg>
      <pc:sldChg chg="addSp delSp modSp add del mod ord modAnim modNotesTx">
        <pc:chgData name="Victor Heng" userId="fc4ad821-ae55-430e-b30a-62deb0249487" providerId="ADAL" clId="{51F35D19-4E04-4BD8-92BE-F0E8BAC4ED63}" dt="2026-06-15T11:36:50.717" v="13061" actId="20577"/>
        <pc:sldMkLst>
          <pc:docMk/>
          <pc:sldMk cId="2119980539" sldId="4749"/>
        </pc:sldMkLst>
        <pc:spChg chg="mod">
          <ac:chgData name="Victor Heng" userId="fc4ad821-ae55-430e-b30a-62deb0249487" providerId="ADAL" clId="{51F35D19-4E04-4BD8-92BE-F0E8BAC4ED63}" dt="2026-06-15T11:36:50.717" v="13061" actId="20577"/>
          <ac:spMkLst>
            <pc:docMk/>
            <pc:sldMk cId="2119980539" sldId="4749"/>
            <ac:spMk id="17" creationId="{B99A3F82-DFB2-E3B8-805B-F244D66CCB6E}"/>
          </ac:spMkLst>
        </pc:spChg>
      </pc:sldChg>
      <pc:sldChg chg="addSp delSp modSp new mod ord">
        <pc:chgData name="Victor Heng" userId="fc4ad821-ae55-430e-b30a-62deb0249487" providerId="ADAL" clId="{51F35D19-4E04-4BD8-92BE-F0E8BAC4ED63}" dt="2026-05-27T09:02:29.895" v="11212" actId="6549"/>
        <pc:sldMkLst>
          <pc:docMk/>
          <pc:sldMk cId="464032954" sldId="4750"/>
        </pc:sldMkLst>
        <pc:spChg chg="mod">
          <ac:chgData name="Victor Heng" userId="fc4ad821-ae55-430e-b30a-62deb0249487" providerId="ADAL" clId="{51F35D19-4E04-4BD8-92BE-F0E8BAC4ED63}" dt="2026-05-27T09:02:29.895" v="11212" actId="6549"/>
          <ac:spMkLst>
            <pc:docMk/>
            <pc:sldMk cId="464032954" sldId="4750"/>
            <ac:spMk id="3" creationId="{598E04FE-5295-AD2C-296C-2DE3DA67829A}"/>
          </ac:spMkLst>
        </pc:spChg>
        <pc:picChg chg="add mod modCrop">
          <ac:chgData name="Victor Heng" userId="fc4ad821-ae55-430e-b30a-62deb0249487" providerId="ADAL" clId="{51F35D19-4E04-4BD8-92BE-F0E8BAC4ED63}" dt="2026-05-25T16:05:16.193" v="10126" actId="18131"/>
          <ac:picMkLst>
            <pc:docMk/>
            <pc:sldMk cId="464032954" sldId="4750"/>
            <ac:picMk id="5" creationId="{386D3F54-7AAC-0414-7F28-B616AB4DE1FA}"/>
          </ac:picMkLst>
        </pc:picChg>
      </pc:sldChg>
      <pc:sldChg chg="addSp modSp mod modAnim">
        <pc:chgData name="Victor Heng" userId="fc4ad821-ae55-430e-b30a-62deb0249487" providerId="ADAL" clId="{51F35D19-4E04-4BD8-92BE-F0E8BAC4ED63}" dt="2026-06-15T11:36:20.428" v="13053" actId="14100"/>
        <pc:sldMkLst>
          <pc:docMk/>
          <pc:sldMk cId="2610290174" sldId="4751"/>
        </pc:sldMkLst>
        <pc:spChg chg="mod">
          <ac:chgData name="Victor Heng" userId="fc4ad821-ae55-430e-b30a-62deb0249487" providerId="ADAL" clId="{51F35D19-4E04-4BD8-92BE-F0E8BAC4ED63}" dt="2026-06-15T11:35:16.037" v="13051" actId="6549"/>
          <ac:spMkLst>
            <pc:docMk/>
            <pc:sldMk cId="2610290174" sldId="4751"/>
            <ac:spMk id="3" creationId="{D08507D1-E8E5-D296-05FF-F829FBB78A65}"/>
          </ac:spMkLst>
        </pc:spChg>
        <pc:spChg chg="mod">
          <ac:chgData name="Victor Heng" userId="fc4ad821-ae55-430e-b30a-62deb0249487" providerId="ADAL" clId="{51F35D19-4E04-4BD8-92BE-F0E8BAC4ED63}" dt="2026-06-15T11:36:20.428" v="13053" actId="14100"/>
          <ac:spMkLst>
            <pc:docMk/>
            <pc:sldMk cId="2610290174" sldId="4751"/>
            <ac:spMk id="7" creationId="{94FBBEAB-9D04-35B9-AEB9-74E75A640B26}"/>
          </ac:spMkLst>
        </pc:spChg>
        <pc:picChg chg="mod">
          <ac:chgData name="Victor Heng" userId="fc4ad821-ae55-430e-b30a-62deb0249487" providerId="ADAL" clId="{51F35D19-4E04-4BD8-92BE-F0E8BAC4ED63}" dt="2026-06-15T11:33:23.629" v="13012" actId="1076"/>
          <ac:picMkLst>
            <pc:docMk/>
            <pc:sldMk cId="2610290174" sldId="4751"/>
            <ac:picMk id="1028" creationId="{BB554EE5-97D5-F456-CA08-ADA86F0F37FA}"/>
          </ac:picMkLst>
        </pc:picChg>
        <pc:cxnChg chg="add mod">
          <ac:chgData name="Victor Heng" userId="fc4ad821-ae55-430e-b30a-62deb0249487" providerId="ADAL" clId="{51F35D19-4E04-4BD8-92BE-F0E8BAC4ED63}" dt="2026-06-15T11:33:39.931" v="13016" actId="1582"/>
          <ac:cxnSpMkLst>
            <pc:docMk/>
            <pc:sldMk cId="2610290174" sldId="4751"/>
            <ac:cxnSpMk id="4" creationId="{A774D15E-7113-38E2-9A53-9303F3B76D94}"/>
          </ac:cxnSpMkLst>
        </pc:cxnChg>
        <pc:cxnChg chg="add mod">
          <ac:chgData name="Victor Heng" userId="fc4ad821-ae55-430e-b30a-62deb0249487" providerId="ADAL" clId="{51F35D19-4E04-4BD8-92BE-F0E8BAC4ED63}" dt="2026-06-15T11:33:52.545" v="13021" actId="14100"/>
          <ac:cxnSpMkLst>
            <pc:docMk/>
            <pc:sldMk cId="2610290174" sldId="4751"/>
            <ac:cxnSpMk id="5" creationId="{5D232EBA-EAEE-A9B1-3481-FADF5D440730}"/>
          </ac:cxnSpMkLst>
        </pc:cxnChg>
        <pc:cxnChg chg="add mod">
          <ac:chgData name="Victor Heng" userId="fc4ad821-ae55-430e-b30a-62deb0249487" providerId="ADAL" clId="{51F35D19-4E04-4BD8-92BE-F0E8BAC4ED63}" dt="2026-06-15T11:34:12.220" v="13026" actId="14100"/>
          <ac:cxnSpMkLst>
            <pc:docMk/>
            <pc:sldMk cId="2610290174" sldId="4751"/>
            <ac:cxnSpMk id="10" creationId="{30709647-A818-3221-3C2A-6A1DC7478B71}"/>
          </ac:cxnSpMkLst>
        </pc:cxnChg>
      </pc:sldChg>
      <pc:sldChg chg="modSp new mod ord">
        <pc:chgData name="Victor Heng" userId="fc4ad821-ae55-430e-b30a-62deb0249487" providerId="ADAL" clId="{51F35D19-4E04-4BD8-92BE-F0E8BAC4ED63}" dt="2026-06-15T11:29:43.082" v="13010" actId="20577"/>
        <pc:sldMkLst>
          <pc:docMk/>
          <pc:sldMk cId="879531882" sldId="4752"/>
        </pc:sldMkLst>
        <pc:spChg chg="mod">
          <ac:chgData name="Victor Heng" userId="fc4ad821-ae55-430e-b30a-62deb0249487" providerId="ADAL" clId="{51F35D19-4E04-4BD8-92BE-F0E8BAC4ED63}" dt="2026-06-15T11:29:43.082" v="13010" actId="20577"/>
          <ac:spMkLst>
            <pc:docMk/>
            <pc:sldMk cId="879531882" sldId="4752"/>
            <ac:spMk id="4" creationId="{25CE5B4A-1379-77B7-2FAA-E19C0D6CEA7D}"/>
          </ac:spMkLst>
        </pc:spChg>
      </pc:sldChg>
      <pc:sldChg chg="addSp delSp modSp new mod ord modAnim">
        <pc:chgData name="Victor Heng" userId="fc4ad821-ae55-430e-b30a-62deb0249487" providerId="ADAL" clId="{51F35D19-4E04-4BD8-92BE-F0E8BAC4ED63}" dt="2026-05-27T09:20:59.186" v="12087" actId="20577"/>
        <pc:sldMkLst>
          <pc:docMk/>
          <pc:sldMk cId="2560638282" sldId="4753"/>
        </pc:sldMkLst>
        <pc:spChg chg="mod">
          <ac:chgData name="Victor Heng" userId="fc4ad821-ae55-430e-b30a-62deb0249487" providerId="ADAL" clId="{51F35D19-4E04-4BD8-92BE-F0E8BAC4ED63}" dt="2026-05-27T09:20:59.186" v="12087" actId="20577"/>
          <ac:spMkLst>
            <pc:docMk/>
            <pc:sldMk cId="2560638282" sldId="4753"/>
            <ac:spMk id="3" creationId="{AF224379-8EA0-FD08-DE21-F0176C24A27C}"/>
          </ac:spMkLst>
        </pc:spChg>
      </pc:sldChg>
      <pc:sldChg chg="addSp delSp modSp new mod modClrScheme chgLayout">
        <pc:chgData name="Victor Heng" userId="fc4ad821-ae55-430e-b30a-62deb0249487" providerId="ADAL" clId="{51F35D19-4E04-4BD8-92BE-F0E8BAC4ED63}" dt="2026-05-18T11:21:00.275" v="10105" actId="20577"/>
        <pc:sldMkLst>
          <pc:docMk/>
          <pc:sldMk cId="2500712680" sldId="4754"/>
        </pc:sldMkLst>
        <pc:spChg chg="add mod ord">
          <ac:chgData name="Victor Heng" userId="fc4ad821-ae55-430e-b30a-62deb0249487" providerId="ADAL" clId="{51F35D19-4E04-4BD8-92BE-F0E8BAC4ED63}" dt="2026-05-18T11:21:00.275" v="10105" actId="20577"/>
          <ac:spMkLst>
            <pc:docMk/>
            <pc:sldMk cId="2500712680" sldId="4754"/>
            <ac:spMk id="5" creationId="{754E1B3A-9DA4-1D88-621F-1F9ECED2AD3B}"/>
          </ac:spMkLst>
        </pc:spChg>
      </pc:sldChg>
      <pc:sldChg chg="modSp add mod ord">
        <pc:chgData name="Victor Heng" userId="fc4ad821-ae55-430e-b30a-62deb0249487" providerId="ADAL" clId="{51F35D19-4E04-4BD8-92BE-F0E8BAC4ED63}" dt="2026-05-25T16:20:21.478" v="10202" actId="20577"/>
        <pc:sldMkLst>
          <pc:docMk/>
          <pc:sldMk cId="2170714962" sldId="4756"/>
        </pc:sldMkLst>
        <pc:spChg chg="mod">
          <ac:chgData name="Victor Heng" userId="fc4ad821-ae55-430e-b30a-62deb0249487" providerId="ADAL" clId="{51F35D19-4E04-4BD8-92BE-F0E8BAC4ED63}" dt="2026-05-25T16:20:21.478" v="10202" actId="20577"/>
          <ac:spMkLst>
            <pc:docMk/>
            <pc:sldMk cId="2170714962" sldId="4756"/>
            <ac:spMk id="3" creationId="{46179751-9CB4-107F-7EFE-6543BBABFFF8}"/>
          </ac:spMkLst>
        </pc:spChg>
      </pc:sldChg>
    </pc:docChg>
  </pc:docChgLst>
  <pc:docChgLst>
    <pc:chgData name="Giuliana Sinclair" userId="S::giuliana.sinclair@nhm.ac.uk::a3e8b635-1361-4387-a86d-eed5302a49a2" providerId="AD" clId="Web-{BE952EBD-F64A-79B4-BB8E-508127A08818}"/>
    <pc:docChg chg="modSld">
      <pc:chgData name="Giuliana Sinclair" userId="S::giuliana.sinclair@nhm.ac.uk::a3e8b635-1361-4387-a86d-eed5302a49a2" providerId="AD" clId="Web-{BE952EBD-F64A-79B4-BB8E-508127A08818}" dt="2026-05-27T15:21:05.723" v="37" actId="20577"/>
      <pc:docMkLst>
        <pc:docMk/>
      </pc:docMkLst>
      <pc:sldChg chg="modSp">
        <pc:chgData name="Giuliana Sinclair" userId="S::giuliana.sinclair@nhm.ac.uk::a3e8b635-1361-4387-a86d-eed5302a49a2" providerId="AD" clId="Web-{BE952EBD-F64A-79B4-BB8E-508127A08818}" dt="2026-05-27T15:16:44.780" v="20" actId="20577"/>
        <pc:sldMkLst>
          <pc:docMk/>
          <pc:sldMk cId="3797349307" sldId="366"/>
        </pc:sldMkLst>
        <pc:spChg chg="mod">
          <ac:chgData name="Giuliana Sinclair" userId="S::giuliana.sinclair@nhm.ac.uk::a3e8b635-1361-4387-a86d-eed5302a49a2" providerId="AD" clId="Web-{BE952EBD-F64A-79B4-BB8E-508127A08818}" dt="2026-05-27T15:16:44.780" v="20" actId="20577"/>
          <ac:spMkLst>
            <pc:docMk/>
            <pc:sldMk cId="3797349307" sldId="366"/>
            <ac:spMk id="9" creationId="{1B5E3FBA-09E2-DD90-430A-7DB1B383EFD2}"/>
          </ac:spMkLst>
        </pc:spChg>
      </pc:sldChg>
      <pc:sldChg chg="modSp">
        <pc:chgData name="Giuliana Sinclair" userId="S::giuliana.sinclair@nhm.ac.uk::a3e8b635-1361-4387-a86d-eed5302a49a2" providerId="AD" clId="Web-{BE952EBD-F64A-79B4-BB8E-508127A08818}" dt="2026-05-27T15:20:59.081" v="34" actId="14100"/>
        <pc:sldMkLst>
          <pc:docMk/>
          <pc:sldMk cId="3643323990" sldId="368"/>
        </pc:sldMkLst>
        <pc:spChg chg="mod">
          <ac:chgData name="Giuliana Sinclair" userId="S::giuliana.sinclair@nhm.ac.uk::a3e8b635-1361-4387-a86d-eed5302a49a2" providerId="AD" clId="Web-{BE952EBD-F64A-79B4-BB8E-508127A08818}" dt="2026-05-27T15:20:59.081" v="34" actId="14100"/>
          <ac:spMkLst>
            <pc:docMk/>
            <pc:sldMk cId="3643323990" sldId="368"/>
            <ac:spMk id="16" creationId="{24DFA1F9-7A76-1DFB-5EB9-A67AA7AEF366}"/>
          </ac:spMkLst>
        </pc:spChg>
      </pc:sldChg>
      <pc:sldChg chg="modSp">
        <pc:chgData name="Giuliana Sinclair" userId="S::giuliana.sinclair@nhm.ac.uk::a3e8b635-1361-4387-a86d-eed5302a49a2" providerId="AD" clId="Web-{BE952EBD-F64A-79B4-BB8E-508127A08818}" dt="2026-05-27T15:21:05.723" v="37" actId="20577"/>
        <pc:sldMkLst>
          <pc:docMk/>
          <pc:sldMk cId="1247738773" sldId="369"/>
        </pc:sldMkLst>
        <pc:spChg chg="mod">
          <ac:chgData name="Giuliana Sinclair" userId="S::giuliana.sinclair@nhm.ac.uk::a3e8b635-1361-4387-a86d-eed5302a49a2" providerId="AD" clId="Web-{BE952EBD-F64A-79B4-BB8E-508127A08818}" dt="2026-05-27T15:21:05.723" v="37" actId="20577"/>
          <ac:spMkLst>
            <pc:docMk/>
            <pc:sldMk cId="1247738773" sldId="369"/>
            <ac:spMk id="3" creationId="{9394C318-ED5E-10DA-7A27-BF5E179A5402}"/>
          </ac:spMkLst>
        </pc:spChg>
      </pc:sldChg>
      <pc:sldChg chg="modSp">
        <pc:chgData name="Giuliana Sinclair" userId="S::giuliana.sinclair@nhm.ac.uk::a3e8b635-1361-4387-a86d-eed5302a49a2" providerId="AD" clId="Web-{BE952EBD-F64A-79B4-BB8E-508127A08818}" dt="2026-05-27T15:20:40.736" v="22" actId="20577"/>
        <pc:sldMkLst>
          <pc:docMk/>
          <pc:sldMk cId="2560638282" sldId="4753"/>
        </pc:sldMkLst>
        <pc:spChg chg="mod">
          <ac:chgData name="Giuliana Sinclair" userId="S::giuliana.sinclair@nhm.ac.uk::a3e8b635-1361-4387-a86d-eed5302a49a2" providerId="AD" clId="Web-{BE952EBD-F64A-79B4-BB8E-508127A08818}" dt="2026-05-27T15:20:40.736" v="22" actId="20577"/>
          <ac:spMkLst>
            <pc:docMk/>
            <pc:sldMk cId="2560638282" sldId="4753"/>
            <ac:spMk id="6" creationId="{85585DFD-F884-8A93-D806-BAA438D1DB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D7107-63F0-4617-9A06-6CA91011B753}" type="datetimeFigureOut">
              <a:rPr lang="en-GB" smtClean="0"/>
              <a:t>15/06/2026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E9E7B-7CEB-48D7-8FD9-B9BD356146B3}" type="slidenum">
              <a:rPr lang="en-GB" smtClean="0"/>
              <a:t>‹#›</a:t>
            </a:fld>
            <a:endParaRPr lang="en-GB"/>
          </a:p>
        </p:txBody>
      </p:sp>
    </p:spTree>
    <p:extLst>
      <p:ext uri="{BB962C8B-B14F-4D97-AF65-F5344CB8AC3E}">
        <p14:creationId xmlns:p14="http://schemas.microsoft.com/office/powerpoint/2010/main" val="306964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a:t>
            </a:fld>
            <a:endParaRPr lang="en-GB"/>
          </a:p>
        </p:txBody>
      </p:sp>
    </p:spTree>
    <p:extLst>
      <p:ext uri="{BB962C8B-B14F-4D97-AF65-F5344CB8AC3E}">
        <p14:creationId xmlns:p14="http://schemas.microsoft.com/office/powerpoint/2010/main" val="428726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problems could be caused by having clumps of different types of grass growing in a playing field?</a:t>
            </a:r>
          </a:p>
          <a:p>
            <a:pPr marL="0" indent="0">
              <a:buFontTx/>
              <a:buNone/>
            </a:pPr>
            <a:r>
              <a:rPr lang="en-GB" dirty="0"/>
              <a:t>A few ideas:</a:t>
            </a:r>
          </a:p>
          <a:p>
            <a:pPr marL="171450" indent="-171450">
              <a:buFontTx/>
              <a:buChar char="-"/>
            </a:pPr>
            <a:r>
              <a:rPr lang="en-GB" dirty="0"/>
              <a:t>Some grasses are more delicate</a:t>
            </a:r>
          </a:p>
          <a:p>
            <a:pPr marL="171450" indent="-171450">
              <a:buFontTx/>
              <a:buChar char="-"/>
            </a:pPr>
            <a:r>
              <a:rPr lang="en-GB" dirty="0"/>
              <a:t>Some have very stiff leaves</a:t>
            </a:r>
          </a:p>
          <a:p>
            <a:pPr marL="171450" indent="-171450">
              <a:buFontTx/>
              <a:buChar char="-"/>
            </a:pPr>
            <a:r>
              <a:rPr lang="en-GB" dirty="0"/>
              <a:t>Some grow into big, tall clumps</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13</a:t>
            </a:fld>
            <a:endParaRPr lang="en-GB"/>
          </a:p>
        </p:txBody>
      </p:sp>
    </p:spTree>
    <p:extLst>
      <p:ext uri="{BB962C8B-B14F-4D97-AF65-F5344CB8AC3E}">
        <p14:creationId xmlns:p14="http://schemas.microsoft.com/office/powerpoint/2010/main" val="70376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14</a:t>
            </a:fld>
            <a:endParaRPr lang="en-GB"/>
          </a:p>
        </p:txBody>
      </p:sp>
    </p:spTree>
    <p:extLst>
      <p:ext uri="{BB962C8B-B14F-4D97-AF65-F5344CB8AC3E}">
        <p14:creationId xmlns:p14="http://schemas.microsoft.com/office/powerpoint/2010/main" val="287902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6410-657D-9D71-6A30-EB7CE1760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F38A-D833-5579-1856-0A2EADC49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155CA-6B26-0B3C-0917-4D25D53609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07BB66-330B-31B8-8633-308A8B81F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571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16</a:t>
            </a:fld>
            <a:endParaRPr lang="en-GB"/>
          </a:p>
        </p:txBody>
      </p:sp>
    </p:spTree>
    <p:extLst>
      <p:ext uri="{BB962C8B-B14F-4D97-AF65-F5344CB8AC3E}">
        <p14:creationId xmlns:p14="http://schemas.microsoft.com/office/powerpoint/2010/main" val="347466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17</a:t>
            </a:fld>
            <a:endParaRPr lang="en-GB"/>
          </a:p>
        </p:txBody>
      </p:sp>
    </p:spTree>
    <p:extLst>
      <p:ext uri="{BB962C8B-B14F-4D97-AF65-F5344CB8AC3E}">
        <p14:creationId xmlns:p14="http://schemas.microsoft.com/office/powerpoint/2010/main" val="1510053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Some differences learners might spot:</a:t>
            </a:r>
          </a:p>
          <a:p>
            <a:pPr marL="171450" indent="-171450">
              <a:buFont typeface="Arial" panose="020B0604020202020204" pitchFamily="34" charset="0"/>
              <a:buChar char="•"/>
            </a:pPr>
            <a:r>
              <a:rPr lang="en-GB" dirty="0"/>
              <a:t>The area covered by clover decreases from quadrat 1 to 3.</a:t>
            </a:r>
          </a:p>
          <a:p>
            <a:pPr marL="171450" indent="-171450">
              <a:buFont typeface="Arial" panose="020B0604020202020204" pitchFamily="34" charset="0"/>
              <a:buChar char="•"/>
            </a:pPr>
            <a:r>
              <a:rPr lang="en-GB" dirty="0"/>
              <a:t>The area covered by greater plantain increases from quadrat 1 to 3</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2. Differences indicated include:</a:t>
            </a:r>
          </a:p>
          <a:p>
            <a:pPr marL="0" indent="0">
              <a:buFont typeface="Arial" panose="020B0604020202020204" pitchFamily="34" charset="0"/>
              <a:buNone/>
            </a:pPr>
            <a:r>
              <a:rPr lang="en-GB" dirty="0"/>
              <a:t>More plantain indicates Grassland 3 is likely more trampled and the soil more compacted than grassland 1.</a:t>
            </a:r>
          </a:p>
          <a:p>
            <a:pPr marL="0" indent="0">
              <a:buFont typeface="Arial" panose="020B0604020202020204" pitchFamily="34" charset="0"/>
              <a:buNone/>
            </a:pPr>
            <a:r>
              <a:rPr lang="en-GB" dirty="0"/>
              <a:t>Bare soil can indicate very high levels of foot traffic, making the soil very compacted and preventing many seedlings from surviving.</a:t>
            </a:r>
          </a:p>
        </p:txBody>
      </p:sp>
      <p:sp>
        <p:nvSpPr>
          <p:cNvPr id="4" name="Slide Number Placeholder 3"/>
          <p:cNvSpPr>
            <a:spLocks noGrp="1"/>
          </p:cNvSpPr>
          <p:nvPr>
            <p:ph type="sldNum" sz="quarter" idx="5"/>
          </p:nvPr>
        </p:nvSpPr>
        <p:spPr/>
        <p:txBody>
          <a:bodyPr/>
          <a:lstStyle/>
          <a:p>
            <a:fld id="{525E9E7B-7CEB-48D7-8FD9-B9BD356146B3}" type="slidenum">
              <a:rPr lang="en-GB" smtClean="0"/>
              <a:t>18</a:t>
            </a:fld>
            <a:endParaRPr lang="en-GB"/>
          </a:p>
        </p:txBody>
      </p:sp>
    </p:spTree>
    <p:extLst>
      <p:ext uri="{BB962C8B-B14F-4D97-AF65-F5344CB8AC3E}">
        <p14:creationId xmlns:p14="http://schemas.microsoft.com/office/powerpoint/2010/main" val="295168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19</a:t>
            </a:fld>
            <a:endParaRPr lang="en-GB"/>
          </a:p>
        </p:txBody>
      </p:sp>
    </p:spTree>
    <p:extLst>
      <p:ext uri="{BB962C8B-B14F-4D97-AF65-F5344CB8AC3E}">
        <p14:creationId xmlns:p14="http://schemas.microsoft.com/office/powerpoint/2010/main" val="3869606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125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114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E8F0-F905-C512-2D06-04911F70A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BA3D0-CFFC-13BB-F000-9A0EF22EC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70D2E-2468-9151-5A8D-E453742A8BCA}"/>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71DAD51E-0897-1A97-49AB-B07D05E586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87AEE-F510-48D6-A235-BF9DDC6FBD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402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the </a:t>
            </a:r>
            <a:r>
              <a:rPr lang="en-GB" b="1" dirty="0"/>
              <a:t>Grassland indicator vocabulary presentation</a:t>
            </a:r>
            <a:r>
              <a:rPr lang="en-GB" dirty="0"/>
              <a:t> for more details and examples.</a:t>
            </a:r>
          </a:p>
        </p:txBody>
      </p:sp>
      <p:sp>
        <p:nvSpPr>
          <p:cNvPr id="4" name="Slide Number Placeholder 3"/>
          <p:cNvSpPr>
            <a:spLocks noGrp="1"/>
          </p:cNvSpPr>
          <p:nvPr>
            <p:ph type="sldNum" sz="quarter" idx="5"/>
          </p:nvPr>
        </p:nvSpPr>
        <p:spPr/>
        <p:txBody>
          <a:bodyPr/>
          <a:lstStyle/>
          <a:p>
            <a:fld id="{525E9E7B-7CEB-48D7-8FD9-B9BD356146B3}" type="slidenum">
              <a:rPr lang="en-GB" smtClean="0"/>
              <a:t>4</a:t>
            </a:fld>
            <a:endParaRPr lang="en-GB"/>
          </a:p>
        </p:txBody>
      </p:sp>
    </p:spTree>
    <p:extLst>
      <p:ext uri="{BB962C8B-B14F-4D97-AF65-F5344CB8AC3E}">
        <p14:creationId xmlns:p14="http://schemas.microsoft.com/office/powerpoint/2010/main" val="402897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26</a:t>
            </a:fld>
            <a:endParaRPr lang="en-GB"/>
          </a:p>
        </p:txBody>
      </p:sp>
    </p:spTree>
    <p:extLst>
      <p:ext uri="{BB962C8B-B14F-4D97-AF65-F5344CB8AC3E}">
        <p14:creationId xmlns:p14="http://schemas.microsoft.com/office/powerpoint/2010/main" val="718632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27</a:t>
            </a:fld>
            <a:endParaRPr lang="en-GB"/>
          </a:p>
        </p:txBody>
      </p:sp>
    </p:spTree>
    <p:extLst>
      <p:ext uri="{BB962C8B-B14F-4D97-AF65-F5344CB8AC3E}">
        <p14:creationId xmlns:p14="http://schemas.microsoft.com/office/powerpoint/2010/main" val="1310251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29</a:t>
            </a:fld>
            <a:endParaRPr lang="en-GB"/>
          </a:p>
        </p:txBody>
      </p:sp>
    </p:spTree>
    <p:extLst>
      <p:ext uri="{BB962C8B-B14F-4D97-AF65-F5344CB8AC3E}">
        <p14:creationId xmlns:p14="http://schemas.microsoft.com/office/powerpoint/2010/main" val="383296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32</a:t>
            </a:fld>
            <a:endParaRPr lang="en-GB"/>
          </a:p>
        </p:txBody>
      </p:sp>
    </p:spTree>
    <p:extLst>
      <p:ext uri="{BB962C8B-B14F-4D97-AF65-F5344CB8AC3E}">
        <p14:creationId xmlns:p14="http://schemas.microsoft.com/office/powerpoint/2010/main" val="194299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See the </a:t>
            </a:r>
            <a:r>
              <a:rPr lang="en-GB" b="1" dirty="0"/>
              <a:t>Grassland indicator vocabulary presentation</a:t>
            </a:r>
            <a:r>
              <a:rPr lang="en-GB" dirty="0"/>
              <a:t> for more details and examples.</a:t>
            </a:r>
          </a:p>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5</a:t>
            </a:fld>
            <a:endParaRPr lang="en-GB"/>
          </a:p>
        </p:txBody>
      </p:sp>
    </p:spTree>
    <p:extLst>
      <p:ext uri="{BB962C8B-B14F-4D97-AF65-F5344CB8AC3E}">
        <p14:creationId xmlns:p14="http://schemas.microsoft.com/office/powerpoint/2010/main" val="178363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indicate is to show something or point something out. An indicator species points to some information about the habitat or ecosystem.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46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8</a:t>
            </a:fld>
            <a:endParaRPr lang="en-GB"/>
          </a:p>
        </p:txBody>
      </p:sp>
    </p:spTree>
    <p:extLst>
      <p:ext uri="{BB962C8B-B14F-4D97-AF65-F5344CB8AC3E}">
        <p14:creationId xmlns:p14="http://schemas.microsoft.com/office/powerpoint/2010/main" val="279237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0F8C-5208-AE88-EEB6-F2C04BBC0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072AF-E7B0-196C-A0DF-DAA2E36FC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AD38F-17FA-BA2F-95D9-6C843CF45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998844-83C5-B66F-4D6D-B34C7B7AA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15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10</a:t>
            </a:fld>
            <a:endParaRPr lang="en-GB"/>
          </a:p>
        </p:txBody>
      </p:sp>
    </p:spTree>
    <p:extLst>
      <p:ext uri="{BB962C8B-B14F-4D97-AF65-F5344CB8AC3E}">
        <p14:creationId xmlns:p14="http://schemas.microsoft.com/office/powerpoint/2010/main" val="128856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4D830-2D66-9C22-F237-0354BFEDA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AE59A-F0BA-B35D-E034-E6F2A9597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39FEF-844E-579D-9E7A-FD9C8CFA33AF}"/>
              </a:ext>
            </a:extLst>
          </p:cNvPr>
          <p:cNvSpPr>
            <a:spLocks noGrp="1"/>
          </p:cNvSpPr>
          <p:nvPr>
            <p:ph type="body" idx="1"/>
          </p:nvPr>
        </p:nvSpPr>
        <p:spPr/>
        <p:txBody>
          <a:bodyPr/>
          <a:lstStyle/>
          <a:p>
            <a:r>
              <a:rPr lang="en-GB" b="1" dirty="0"/>
              <a:t>Mowing</a:t>
            </a:r>
            <a:r>
              <a:rPr lang="en-GB" dirty="0"/>
              <a:t> can also result in:</a:t>
            </a:r>
          </a:p>
          <a:p>
            <a:pPr marL="171450" indent="-171450">
              <a:buFontTx/>
              <a:buChar char="-"/>
            </a:pPr>
            <a:r>
              <a:rPr lang="en-GB" dirty="0"/>
              <a:t>Very even vegetation height.</a:t>
            </a:r>
          </a:p>
          <a:p>
            <a:pPr marL="171450" indent="-171450">
              <a:buFontTx/>
              <a:buChar char="-"/>
            </a:pPr>
            <a:r>
              <a:rPr lang="en-GB" dirty="0"/>
              <a:t>Removal of nutrients (if cuttings are collected in a bag).</a:t>
            </a:r>
          </a:p>
          <a:p>
            <a:pPr marL="171450" indent="-171450">
              <a:buFontTx/>
              <a:buChar char="-"/>
            </a:pPr>
            <a:r>
              <a:rPr lang="en-GB" dirty="0"/>
              <a:t>Inability for some plants and animals to complete their lifecycles. Flowers can be cut off taller growing plants. Some insects lay their eggs or pupate on of in grasses and plant stems.</a:t>
            </a:r>
          </a:p>
          <a:p>
            <a:endParaRPr lang="en-GB" dirty="0"/>
          </a:p>
          <a:p>
            <a:r>
              <a:rPr lang="en-GB" b="1" dirty="0"/>
              <a:t>Grazing</a:t>
            </a:r>
            <a:r>
              <a:rPr lang="en-GB" dirty="0"/>
              <a:t> can also result in:</a:t>
            </a:r>
          </a:p>
          <a:p>
            <a:pPr marL="171450" indent="-171450">
              <a:buFontTx/>
              <a:buChar char="-"/>
            </a:pPr>
            <a:r>
              <a:rPr lang="en-GB" dirty="0"/>
              <a:t>Uneven grass and vegetation height.</a:t>
            </a:r>
          </a:p>
          <a:p>
            <a:pPr marL="171450" indent="-171450">
              <a:buFontTx/>
              <a:buChar char="-"/>
            </a:pPr>
            <a:r>
              <a:rPr lang="en-GB" dirty="0"/>
              <a:t>Animal footprints and uneven soil surfaces. These can help with water retention. Instead of flowing off the land, water can collect in the footprints and soak into the ground.</a:t>
            </a:r>
          </a:p>
          <a:p>
            <a:pPr marL="171450" indent="-171450">
              <a:buFontTx/>
              <a:buChar char="-"/>
            </a:pPr>
            <a:r>
              <a:rPr lang="en-GB" dirty="0"/>
              <a:t>Dung. Decomposition of dung returns nutrients to the soil, and supports a wide variety of insects such as dung beetles.</a:t>
            </a:r>
          </a:p>
          <a:p>
            <a:pPr marL="171450" indent="-171450">
              <a:buFontTx/>
              <a:buChar char="-"/>
            </a:pPr>
            <a:endParaRPr lang="en-GB" dirty="0"/>
          </a:p>
          <a:p>
            <a:pPr marL="0" indent="0">
              <a:buFontTx/>
              <a:buNone/>
            </a:pPr>
            <a:r>
              <a:rPr lang="en-GB" b="1" dirty="0"/>
              <a:t>Scything</a:t>
            </a:r>
            <a:r>
              <a:rPr lang="en-GB" dirty="0"/>
              <a:t> can also result in:</a:t>
            </a:r>
          </a:p>
          <a:p>
            <a:pPr marL="171450" indent="-171450">
              <a:buFontTx/>
              <a:buChar char="-"/>
            </a:pPr>
            <a:r>
              <a:rPr lang="en-GB" dirty="0"/>
              <a:t>Less frequent cutting (because it is manual), which can allow more plants and wildlife to complete their lifecycles.</a:t>
            </a:r>
          </a:p>
          <a:p>
            <a:pPr marL="171450" indent="-171450">
              <a:buFontTx/>
              <a:buChar char="-"/>
            </a:pPr>
            <a:r>
              <a:rPr lang="en-GB" dirty="0"/>
              <a:t>More time for wildlife to move out of the way. Scything is slower than mowing.</a:t>
            </a:r>
          </a:p>
          <a:p>
            <a:pPr marL="171450" indent="-171450">
              <a:buFontTx/>
              <a:buChar char="-"/>
            </a:pPr>
            <a:r>
              <a:rPr lang="en-GB" dirty="0"/>
              <a:t>Spreading seeds. The cut plants are often left in place for a while before collection, giving time for seeds to drop from plants.</a:t>
            </a:r>
          </a:p>
          <a:p>
            <a:pPr marL="171450" indent="-171450">
              <a:buFontTx/>
              <a:buChar char="-"/>
            </a:pPr>
            <a:endParaRPr lang="en-GB" dirty="0"/>
          </a:p>
          <a:p>
            <a:pPr marL="171450" indent="-171450">
              <a:buFontTx/>
              <a:buChar char="-"/>
            </a:pPr>
            <a:endParaRPr lang="en-GB" dirty="0"/>
          </a:p>
          <a:p>
            <a:pPr marL="0" indent="0">
              <a:buFontTx/>
              <a:buNone/>
            </a:pPr>
            <a:r>
              <a:rPr lang="en-GB" dirty="0"/>
              <a:t>More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Living Meadow: How Mowing Affects Insects and Spiders – Frontiers for young minds - </a:t>
            </a:r>
            <a:r>
              <a:rPr lang="en-GB" dirty="0"/>
              <a:t>https://kids.frontiersin.org/articles/10.3389/frym.2025.1565644</a:t>
            </a:r>
          </a:p>
          <a:p>
            <a:pPr marL="171450" indent="-171450">
              <a:buFontTx/>
              <a:buChar char="-"/>
            </a:pPr>
            <a:endParaRPr lang="en-GB" dirty="0"/>
          </a:p>
        </p:txBody>
      </p:sp>
      <p:sp>
        <p:nvSpPr>
          <p:cNvPr id="4" name="Slide Number Placeholder 3">
            <a:extLst>
              <a:ext uri="{FF2B5EF4-FFF2-40B4-BE49-F238E27FC236}">
                <a16:creationId xmlns:a16="http://schemas.microsoft.com/office/drawing/2014/main" id="{2182BA3E-CD7E-1519-E8C7-3E0775C2C2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340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12</a:t>
            </a:fld>
            <a:endParaRPr lang="en-GB"/>
          </a:p>
        </p:txBody>
      </p:sp>
    </p:spTree>
    <p:extLst>
      <p:ext uri="{BB962C8B-B14F-4D97-AF65-F5344CB8AC3E}">
        <p14:creationId xmlns:p14="http://schemas.microsoft.com/office/powerpoint/2010/main" val="1969210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a:extLst>
              <a:ext uri="{FF2B5EF4-FFF2-40B4-BE49-F238E27FC236}">
                <a16:creationId xmlns:a16="http://schemas.microsoft.com/office/drawing/2014/main" id="{80D40298-581D-68CA-8C1E-2D12DAC7E59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78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2A9108-7595-385F-9171-789A257D2EB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383757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a:extLst>
              <a:ext uri="{FF2B5EF4-FFF2-40B4-BE49-F238E27FC236}">
                <a16:creationId xmlns:a16="http://schemas.microsoft.com/office/drawing/2014/main" id="{F4DAC648-B375-A8B7-B92A-568335A3065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47059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9376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373746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220406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B3649B3B-E54C-AB0C-B532-65E7779F88F5}"/>
              </a:ext>
            </a:extLst>
          </p:cNvPr>
          <p:cNvPicPr>
            <a:picLocks noChangeAspect="1"/>
          </p:cNvPicPr>
          <p:nvPr userDrawn="1"/>
        </p:nvPicPr>
        <p:blipFill>
          <a:blip r:embed="rId2"/>
          <a:srcRect/>
          <a:stretch/>
        </p:blipFill>
        <p:spPr>
          <a:xfrm>
            <a:off x="0" y="10160"/>
            <a:ext cx="12192000" cy="6858000"/>
          </a:xfrm>
          <a:prstGeom prst="rect">
            <a:avLst/>
          </a:prstGeom>
        </p:spPr>
      </p:pic>
    </p:spTree>
    <p:extLst>
      <p:ext uri="{BB962C8B-B14F-4D97-AF65-F5344CB8AC3E}">
        <p14:creationId xmlns:p14="http://schemas.microsoft.com/office/powerpoint/2010/main" val="3384189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236" y="1966074"/>
            <a:ext cx="8448964" cy="4755093"/>
          </a:xfrm>
          <a:prstGeom prst="rect">
            <a:avLst/>
          </a:prstGeom>
        </p:spPr>
      </p:pic>
      <p:sp>
        <p:nvSpPr>
          <p:cNvPr id="2" name="Rectangle 1">
            <a:extLst>
              <a:ext uri="{FF2B5EF4-FFF2-40B4-BE49-F238E27FC236}">
                <a16:creationId xmlns:a16="http://schemas.microsoft.com/office/drawing/2014/main" id="{D99E2B5B-B6D3-AAAC-F544-A3B542ABE81E}"/>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258CD2-8F1A-41A0-8DB8-481501B000A0}"/>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425104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361500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451936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86498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00422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2A9108-7595-385F-9171-789A257D2EB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37900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03960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01609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4846D7AE-62CC-C890-324B-8417C8B7FBFB}"/>
              </a:ext>
            </a:extLst>
          </p:cNvPr>
          <p:cNvPicPr>
            <a:picLocks noChangeAspect="1"/>
          </p:cNvPicPr>
          <p:nvPr userDrawn="1"/>
        </p:nvPicPr>
        <p:blipFill>
          <a:blip r:embed="rId2"/>
          <a:srcRect/>
          <a:stretch/>
        </p:blipFill>
        <p:spPr>
          <a:xfrm>
            <a:off x="0" y="10160"/>
            <a:ext cx="12192000" cy="6858000"/>
          </a:xfrm>
          <a:prstGeom prst="rect">
            <a:avLst/>
          </a:prstGeom>
        </p:spPr>
      </p:pic>
    </p:spTree>
    <p:extLst>
      <p:ext uri="{BB962C8B-B14F-4D97-AF65-F5344CB8AC3E}">
        <p14:creationId xmlns:p14="http://schemas.microsoft.com/office/powerpoint/2010/main" val="20951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236" y="1966074"/>
            <a:ext cx="8448964" cy="4755093"/>
          </a:xfrm>
          <a:prstGeom prst="rect">
            <a:avLst/>
          </a:prstGeom>
        </p:spPr>
      </p:pic>
      <p:sp>
        <p:nvSpPr>
          <p:cNvPr id="2" name="Rectangle 1">
            <a:extLst>
              <a:ext uri="{FF2B5EF4-FFF2-40B4-BE49-F238E27FC236}">
                <a16:creationId xmlns:a16="http://schemas.microsoft.com/office/drawing/2014/main" id="{DFD9FEBB-32AF-6584-9F29-6D3B2F49445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79B2F2-8D31-C878-A351-175FFD3BE86D}"/>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3994452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5019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9109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77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41220884-642D-5E91-1540-C223BA3A8DC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37622451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63" r:id="rId7"/>
    <p:sldLayoutId id="2147483664" r:id="rId8"/>
    <p:sldLayoutId id="2147483665" r:id="rId9"/>
    <p:sldLayoutId id="2147483666" r:id="rId10"/>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BB3B22B7-BB33-E02C-5384-4AD5C14F99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30684671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npms.org.uk/" TargetMode="External"/><Relationship Id="rId4" Type="http://schemas.openxmlformats.org/officeDocument/2006/relationships/hyperlink" Target="https://www.educationnaturepark.org.uk/resource/grassland-plant-surve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4.wdp"/><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eg"/><Relationship Id="rId5" Type="http://schemas.microsoft.com/office/2007/relationships/hdphoto" Target="../media/hdphoto6.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educationnaturepark.org.uk/resource/grassland-plant-surve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B399B-A0C8-4494-4A59-6FA53BCB4B7E}"/>
              </a:ext>
            </a:extLst>
          </p:cNvPr>
          <p:cNvSpPr>
            <a:spLocks noGrp="1"/>
          </p:cNvSpPr>
          <p:nvPr>
            <p:ph type="ctrTitle"/>
          </p:nvPr>
        </p:nvSpPr>
        <p:spPr>
          <a:xfrm>
            <a:off x="3205845" y="1832337"/>
            <a:ext cx="5780309" cy="1927950"/>
          </a:xfrm>
        </p:spPr>
        <p:txBody>
          <a:bodyPr>
            <a:normAutofit/>
          </a:bodyPr>
          <a:lstStyle/>
          <a:p>
            <a:r>
              <a:rPr lang="en-GB" sz="4400" dirty="0"/>
              <a:t>Grassland plants and soils</a:t>
            </a:r>
          </a:p>
        </p:txBody>
      </p:sp>
      <p:sp>
        <p:nvSpPr>
          <p:cNvPr id="2" name="Subtitle 1">
            <a:extLst>
              <a:ext uri="{FF2B5EF4-FFF2-40B4-BE49-F238E27FC236}">
                <a16:creationId xmlns:a16="http://schemas.microsoft.com/office/drawing/2014/main" id="{23C12343-8605-4373-327C-DE8B1EE5223F}"/>
              </a:ext>
            </a:extLst>
          </p:cNvPr>
          <p:cNvSpPr>
            <a:spLocks noGrp="1"/>
          </p:cNvSpPr>
          <p:nvPr>
            <p:ph type="subTitle" idx="1"/>
          </p:nvPr>
        </p:nvSpPr>
        <p:spPr>
          <a:xfrm>
            <a:off x="1524000" y="4061688"/>
            <a:ext cx="9144000" cy="1927950"/>
          </a:xfrm>
        </p:spPr>
        <p:txBody>
          <a:bodyPr/>
          <a:lstStyle/>
          <a:p>
            <a:r>
              <a:rPr lang="en-GB" dirty="0"/>
              <a:t>(KS2)</a:t>
            </a:r>
          </a:p>
        </p:txBody>
      </p:sp>
    </p:spTree>
    <p:extLst>
      <p:ext uri="{BB962C8B-B14F-4D97-AF65-F5344CB8AC3E}">
        <p14:creationId xmlns:p14="http://schemas.microsoft.com/office/powerpoint/2010/main" val="382642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DBB6-A74C-7EFD-32D6-C4FE59B41328}"/>
              </a:ext>
            </a:extLst>
          </p:cNvPr>
          <p:cNvSpPr>
            <a:spLocks noGrp="1"/>
          </p:cNvSpPr>
          <p:nvPr>
            <p:ph type="title"/>
          </p:nvPr>
        </p:nvSpPr>
        <p:spPr/>
        <p:txBody>
          <a:bodyPr/>
          <a:lstStyle/>
          <a:p>
            <a:r>
              <a:rPr lang="en-GB" dirty="0"/>
              <a:t>Grasslands</a:t>
            </a:r>
          </a:p>
        </p:txBody>
      </p:sp>
      <p:sp>
        <p:nvSpPr>
          <p:cNvPr id="3" name="Content Placeholder 2">
            <a:extLst>
              <a:ext uri="{FF2B5EF4-FFF2-40B4-BE49-F238E27FC236}">
                <a16:creationId xmlns:a16="http://schemas.microsoft.com/office/drawing/2014/main" id="{598E04FE-5295-AD2C-296C-2DE3DA67829A}"/>
              </a:ext>
            </a:extLst>
          </p:cNvPr>
          <p:cNvSpPr>
            <a:spLocks noGrp="1"/>
          </p:cNvSpPr>
          <p:nvPr>
            <p:ph idx="1"/>
          </p:nvPr>
        </p:nvSpPr>
        <p:spPr>
          <a:xfrm>
            <a:off x="551145" y="1678488"/>
            <a:ext cx="5684402" cy="4498475"/>
          </a:xfrm>
        </p:spPr>
        <p:txBody>
          <a:bodyPr>
            <a:normAutofit/>
          </a:bodyPr>
          <a:lstStyle/>
          <a:p>
            <a:pPr marL="0" indent="0">
              <a:buNone/>
            </a:pPr>
            <a:r>
              <a:rPr lang="en-GB" sz="2000" dirty="0"/>
              <a:t>Grasses are the main plants in a grassland habitat.</a:t>
            </a:r>
          </a:p>
          <a:p>
            <a:pPr marL="0" indent="0">
              <a:buNone/>
            </a:pPr>
            <a:endParaRPr lang="en-GB" sz="1200" dirty="0"/>
          </a:p>
          <a:p>
            <a:pPr marL="0" indent="0">
              <a:buNone/>
            </a:pPr>
            <a:r>
              <a:rPr lang="en-GB" sz="2000" dirty="0"/>
              <a:t>If there are a lot of nutrients available in the soil, grasses can grow very quickly. The roots of grasses can grow into tight mats. Other plants can have trouble pushing through to reach the soil.</a:t>
            </a:r>
          </a:p>
          <a:p>
            <a:pPr marL="0" indent="0">
              <a:buNone/>
            </a:pPr>
            <a:endParaRPr lang="en-GB" sz="2000" dirty="0"/>
          </a:p>
          <a:p>
            <a:pPr marL="0" indent="0">
              <a:buNone/>
            </a:pPr>
            <a:r>
              <a:rPr lang="en-GB" sz="2000" dirty="0"/>
              <a:t>Finding grasses and very few other plants can indicate that fertilisers are being used.</a:t>
            </a:r>
          </a:p>
          <a:p>
            <a:pPr marL="0" indent="0">
              <a:buNone/>
            </a:pPr>
            <a:endParaRPr lang="en-GB" sz="2000" dirty="0"/>
          </a:p>
        </p:txBody>
      </p:sp>
      <p:pic>
        <p:nvPicPr>
          <p:cNvPr id="5" name="Content Placeholder 7">
            <a:extLst>
              <a:ext uri="{FF2B5EF4-FFF2-40B4-BE49-F238E27FC236}">
                <a16:creationId xmlns:a16="http://schemas.microsoft.com/office/drawing/2014/main" id="{386D3F54-7AAC-0414-7F28-B616AB4DE1FA}"/>
              </a:ext>
            </a:extLst>
          </p:cNvPr>
          <p:cNvPicPr>
            <a:picLocks noGrp="1" noChangeAspect="1"/>
          </p:cNvPicPr>
          <p:nvPr>
            <p:ph idx="10"/>
          </p:nvPr>
        </p:nvPicPr>
        <p:blipFill>
          <a:blip r:embed="rId3" cstate="print">
            <a:extLst>
              <a:ext uri="{28A0092B-C50C-407E-A947-70E740481C1C}">
                <a14:useLocalDpi xmlns:a14="http://schemas.microsoft.com/office/drawing/2010/main"/>
              </a:ext>
            </a:extLst>
          </a:blip>
          <a:srcRect l="15477" t="-9" r="7120" b="22604"/>
          <a:stretch>
            <a:fillRect/>
          </a:stretch>
        </p:blipFill>
        <p:spPr>
          <a:xfrm>
            <a:off x="8011159" y="1677988"/>
            <a:ext cx="3451757" cy="4498975"/>
          </a:xfrm>
        </p:spPr>
      </p:pic>
      <p:grpSp>
        <p:nvGrpSpPr>
          <p:cNvPr id="15" name="Group 14">
            <a:extLst>
              <a:ext uri="{FF2B5EF4-FFF2-40B4-BE49-F238E27FC236}">
                <a16:creationId xmlns:a16="http://schemas.microsoft.com/office/drawing/2014/main" id="{9D2FC36E-AB32-0096-008E-69471B8B5EA3}"/>
              </a:ext>
            </a:extLst>
          </p:cNvPr>
          <p:cNvGrpSpPr/>
          <p:nvPr/>
        </p:nvGrpSpPr>
        <p:grpSpPr>
          <a:xfrm>
            <a:off x="6096000" y="2405968"/>
            <a:ext cx="2228521" cy="3319833"/>
            <a:chOff x="1495632" y="1575660"/>
            <a:chExt cx="2228521" cy="3319833"/>
          </a:xfrm>
        </p:grpSpPr>
        <p:pic>
          <p:nvPicPr>
            <p:cNvPr id="11" name="Content Placeholder 7">
              <a:extLst>
                <a:ext uri="{FF2B5EF4-FFF2-40B4-BE49-F238E27FC236}">
                  <a16:creationId xmlns:a16="http://schemas.microsoft.com/office/drawing/2014/main" id="{4A394D2B-A788-52B9-07F7-6DA982608BB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95632" y="1575660"/>
              <a:ext cx="2228521" cy="2985494"/>
            </a:xfrm>
            <a:prstGeom prst="rect">
              <a:avLst/>
            </a:prstGeom>
          </p:spPr>
        </p:pic>
        <p:sp>
          <p:nvSpPr>
            <p:cNvPr id="12" name="Content Placeholder 2">
              <a:extLst>
                <a:ext uri="{FF2B5EF4-FFF2-40B4-BE49-F238E27FC236}">
                  <a16:creationId xmlns:a16="http://schemas.microsoft.com/office/drawing/2014/main" id="{4D088B5B-E277-B712-C780-53F7E9120BB4}"/>
                </a:ext>
              </a:extLst>
            </p:cNvPr>
            <p:cNvSpPr txBox="1">
              <a:spLocks/>
            </p:cNvSpPr>
            <p:nvPr/>
          </p:nvSpPr>
          <p:spPr>
            <a:xfrm>
              <a:off x="2309980" y="4515936"/>
              <a:ext cx="754371" cy="3795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Grass</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6" name="TextBox 5">
            <a:extLst>
              <a:ext uri="{FF2B5EF4-FFF2-40B4-BE49-F238E27FC236}">
                <a16:creationId xmlns:a16="http://schemas.microsoft.com/office/drawing/2014/main" id="{5E877177-4F6A-D83E-8D55-81452131034E}"/>
              </a:ext>
            </a:extLst>
          </p:cNvPr>
          <p:cNvSpPr txBox="1"/>
          <p:nvPr/>
        </p:nvSpPr>
        <p:spPr>
          <a:xfrm>
            <a:off x="7919870" y="5970058"/>
            <a:ext cx="3720985" cy="584775"/>
          </a:xfrm>
          <a:prstGeom prst="rect">
            <a:avLst/>
          </a:prstGeom>
          <a:solidFill>
            <a:schemeClr val="bg1"/>
          </a:solidFill>
        </p:spPr>
        <p:txBody>
          <a:bodyPr wrap="square" rtlCol="0">
            <a:spAutoFit/>
          </a:bodyPr>
          <a:lstStyle/>
          <a:p>
            <a:r>
              <a:rPr lang="en-GB" sz="1600" dirty="0"/>
              <a:t>Imagine being another plant trying to grow through these grass roots!</a:t>
            </a:r>
          </a:p>
        </p:txBody>
      </p:sp>
    </p:spTree>
    <p:extLst>
      <p:ext uri="{BB962C8B-B14F-4D97-AF65-F5344CB8AC3E}">
        <p14:creationId xmlns:p14="http://schemas.microsoft.com/office/powerpoint/2010/main" val="46403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5EB1-AD6A-F952-BC6B-49E4B447C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77276-5248-FD95-491B-7B73194122A0}"/>
              </a:ext>
            </a:extLst>
          </p:cNvPr>
          <p:cNvSpPr>
            <a:spLocks noGrp="1"/>
          </p:cNvSpPr>
          <p:nvPr>
            <p:ph type="title"/>
          </p:nvPr>
        </p:nvSpPr>
        <p:spPr/>
        <p:txBody>
          <a:bodyPr/>
          <a:lstStyle/>
          <a:p>
            <a:r>
              <a:rPr lang="en-GB" dirty="0">
                <a:latin typeface="Work Sans"/>
              </a:rPr>
              <a:t>Mowing</a:t>
            </a:r>
            <a:endParaRPr lang="en-GB" dirty="0"/>
          </a:p>
        </p:txBody>
      </p:sp>
      <p:sp>
        <p:nvSpPr>
          <p:cNvPr id="3" name="Content Placeholder 2">
            <a:extLst>
              <a:ext uri="{FF2B5EF4-FFF2-40B4-BE49-F238E27FC236}">
                <a16:creationId xmlns:a16="http://schemas.microsoft.com/office/drawing/2014/main" id="{7CFCFA8D-8815-D5E1-3A76-EDE5AF68317D}"/>
              </a:ext>
            </a:extLst>
          </p:cNvPr>
          <p:cNvSpPr>
            <a:spLocks noGrp="1"/>
          </p:cNvSpPr>
          <p:nvPr>
            <p:ph idx="1"/>
          </p:nvPr>
        </p:nvSpPr>
        <p:spPr>
          <a:xfrm>
            <a:off x="551146" y="1678488"/>
            <a:ext cx="5963954" cy="4498475"/>
          </a:xfrm>
        </p:spPr>
        <p:txBody>
          <a:bodyPr vert="horz" lIns="91440" tIns="45720" rIns="91440" bIns="45720" rtlCol="0" anchor="t">
            <a:normAutofit/>
          </a:bodyPr>
          <a:lstStyle/>
          <a:p>
            <a:pPr marL="0" indent="0">
              <a:buNone/>
            </a:pPr>
            <a:r>
              <a:rPr lang="en-GB" sz="2000" dirty="0"/>
              <a:t>Cutting grass shorter, usually with a machine.</a:t>
            </a:r>
          </a:p>
          <a:p>
            <a:pPr marL="0" indent="0">
              <a:buNone/>
            </a:pPr>
            <a:endParaRPr lang="en-GB" sz="2000" dirty="0"/>
          </a:p>
          <a:p>
            <a:pPr marL="0" indent="0">
              <a:buNone/>
            </a:pPr>
            <a:r>
              <a:rPr lang="en-GB" sz="2000" dirty="0"/>
              <a:t>Different methods for keeping grass and </a:t>
            </a:r>
            <a:r>
              <a:rPr lang="en-GB" sz="2000"/>
              <a:t>other plants </a:t>
            </a:r>
            <a:r>
              <a:rPr lang="en-GB" sz="2000" dirty="0"/>
              <a:t>short have different impacts on a grassland ecosystem.* Some other ways humans keep grass short include:</a:t>
            </a:r>
          </a:p>
          <a:p>
            <a:r>
              <a:rPr lang="en-GB" sz="2000" dirty="0"/>
              <a:t>grazing with domesticated animals such as cows or sheep</a:t>
            </a:r>
          </a:p>
          <a:p>
            <a:r>
              <a:rPr lang="en-GB" sz="2000" dirty="0"/>
              <a:t>cutting with a scythe</a:t>
            </a:r>
          </a:p>
        </p:txBody>
      </p:sp>
      <p:pic>
        <p:nvPicPr>
          <p:cNvPr id="7" name="Content Placeholder 4">
            <a:extLst>
              <a:ext uri="{FF2B5EF4-FFF2-40B4-BE49-F238E27FC236}">
                <a16:creationId xmlns:a16="http://schemas.microsoft.com/office/drawing/2014/main" id="{ED3B7AB4-1EE6-4949-E849-0B68681A4C3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773088" y="838496"/>
            <a:ext cx="5187827" cy="5050439"/>
          </a:xfrm>
          <a:prstGeom prst="rect">
            <a:avLst/>
          </a:prstGeom>
        </p:spPr>
      </p:pic>
    </p:spTree>
    <p:extLst>
      <p:ext uri="{BB962C8B-B14F-4D97-AF65-F5344CB8AC3E}">
        <p14:creationId xmlns:p14="http://schemas.microsoft.com/office/powerpoint/2010/main" val="2580835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507D1-E8E5-D296-05FF-F829FBB78A65}"/>
              </a:ext>
            </a:extLst>
          </p:cNvPr>
          <p:cNvSpPr>
            <a:spLocks noGrp="1"/>
          </p:cNvSpPr>
          <p:nvPr>
            <p:ph idx="1"/>
          </p:nvPr>
        </p:nvSpPr>
        <p:spPr>
          <a:xfrm>
            <a:off x="450650" y="497388"/>
            <a:ext cx="4808253" cy="4405313"/>
          </a:xfrm>
        </p:spPr>
        <p:txBody>
          <a:bodyPr>
            <a:normAutofit/>
          </a:bodyPr>
          <a:lstStyle/>
          <a:p>
            <a:pPr marL="0" indent="0">
              <a:lnSpc>
                <a:spcPct val="100000"/>
              </a:lnSpc>
              <a:spcBef>
                <a:spcPts val="0"/>
              </a:spcBef>
              <a:buNone/>
            </a:pPr>
            <a:r>
              <a:rPr lang="en-GB" sz="2000" dirty="0"/>
              <a:t>Some plants grow from buds along the stem. Mowing grazing by animals might kill these plants.</a:t>
            </a:r>
          </a:p>
          <a:p>
            <a:pPr marL="0" indent="0">
              <a:lnSpc>
                <a:spcPct val="100000"/>
              </a:lnSpc>
              <a:spcBef>
                <a:spcPts val="0"/>
              </a:spcBef>
              <a:buNone/>
            </a:pPr>
            <a:endParaRPr lang="en-GB" sz="2000" dirty="0"/>
          </a:p>
        </p:txBody>
      </p:sp>
      <p:pic>
        <p:nvPicPr>
          <p:cNvPr id="1026" name="Picture 2">
            <a:extLst>
              <a:ext uri="{FF2B5EF4-FFF2-40B4-BE49-F238E27FC236}">
                <a16:creationId xmlns:a16="http://schemas.microsoft.com/office/drawing/2014/main" id="{899DBC8A-5264-F5D2-BC89-7B3227C65142}"/>
              </a:ext>
            </a:extLst>
          </p:cNvPr>
          <p:cNvPicPr>
            <a:picLocks noGrp="1" noChangeAspect="1" noChangeArrowheads="1"/>
          </p:cNvPicPr>
          <p:nvPr>
            <p:ph idx="10"/>
          </p:nvPr>
        </p:nvPicPr>
        <p:blipFill rotWithShape="1">
          <a:blip r:embed="rId3" cstate="print">
            <a:extLst>
              <a:ext uri="{28A0092B-C50C-407E-A947-70E740481C1C}">
                <a14:useLocalDpi xmlns:a14="http://schemas.microsoft.com/office/drawing/2010/main"/>
              </a:ext>
            </a:extLst>
          </a:blip>
          <a:srcRect/>
          <a:stretch>
            <a:fillRect/>
          </a:stretch>
        </p:blipFill>
        <p:spPr bwMode="auto">
          <a:xfrm rot="16200000">
            <a:off x="6995484" y="1889884"/>
            <a:ext cx="4081967" cy="5409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55EFFC-573C-2BDD-63E9-C79E71BC6704}"/>
              </a:ext>
            </a:extLst>
          </p:cNvPr>
          <p:cNvSpPr txBox="1"/>
          <p:nvPr/>
        </p:nvSpPr>
        <p:spPr>
          <a:xfrm>
            <a:off x="5988049" y="497388"/>
            <a:ext cx="6096836" cy="1938992"/>
          </a:xfrm>
          <a:prstGeom prst="rect">
            <a:avLst/>
          </a:prstGeom>
          <a:noFill/>
        </p:spPr>
        <p:txBody>
          <a:bodyPr wrap="square">
            <a:spAutoFit/>
          </a:bodyPr>
          <a:lstStyle/>
          <a:p>
            <a:pPr marL="0" indent="0">
              <a:buNone/>
            </a:pPr>
            <a:r>
              <a:rPr lang="en-GB" sz="2000" dirty="0"/>
              <a:t>Other plants grow low to the ground and make a circle of leaves called a rosette. These plants can avoid lawn mowers.</a:t>
            </a:r>
          </a:p>
          <a:p>
            <a:pPr marL="0" indent="0">
              <a:buNone/>
            </a:pPr>
            <a:endParaRPr lang="en-GB" sz="2000" dirty="0"/>
          </a:p>
          <a:p>
            <a:pPr marL="0" indent="0">
              <a:buNone/>
            </a:pPr>
            <a:r>
              <a:rPr lang="en-GB" sz="2000" dirty="0"/>
              <a:t>Can you see where this daisy’s leaves were chopped off by a lawn mower?</a:t>
            </a:r>
          </a:p>
        </p:txBody>
      </p:sp>
      <p:sp>
        <p:nvSpPr>
          <p:cNvPr id="7" name="Oval 6">
            <a:extLst>
              <a:ext uri="{FF2B5EF4-FFF2-40B4-BE49-F238E27FC236}">
                <a16:creationId xmlns:a16="http://schemas.microsoft.com/office/drawing/2014/main" id="{94FBBEAB-9D04-35B9-AEB9-74E75A640B26}"/>
              </a:ext>
            </a:extLst>
          </p:cNvPr>
          <p:cNvSpPr/>
          <p:nvPr/>
        </p:nvSpPr>
        <p:spPr>
          <a:xfrm>
            <a:off x="6096000" y="2553782"/>
            <a:ext cx="4469176" cy="2899568"/>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pic>
        <p:nvPicPr>
          <p:cNvPr id="1028" name="Picture 4">
            <a:extLst>
              <a:ext uri="{FF2B5EF4-FFF2-40B4-BE49-F238E27FC236}">
                <a16:creationId xmlns:a16="http://schemas.microsoft.com/office/drawing/2014/main" id="{BB554EE5-97D5-F456-CA08-ADA86F0F37F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557919" y="1807974"/>
            <a:ext cx="4936569" cy="36453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A774D15E-7113-38E2-9A53-9303F3B76D94}"/>
              </a:ext>
            </a:extLst>
          </p:cNvPr>
          <p:cNvCxnSpPr/>
          <p:nvPr/>
        </p:nvCxnSpPr>
        <p:spPr>
          <a:xfrm>
            <a:off x="980501" y="3429000"/>
            <a:ext cx="506776" cy="526055"/>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5D232EBA-EAEE-A9B1-3481-FADF5D440730}"/>
              </a:ext>
            </a:extLst>
          </p:cNvPr>
          <p:cNvCxnSpPr>
            <a:cxnSpLocks/>
          </p:cNvCxnSpPr>
          <p:nvPr/>
        </p:nvCxnSpPr>
        <p:spPr>
          <a:xfrm flipH="1">
            <a:off x="3196299" y="3040655"/>
            <a:ext cx="702401" cy="388345"/>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30709647-A818-3221-3C2A-6A1DC7478B71}"/>
              </a:ext>
            </a:extLst>
          </p:cNvPr>
          <p:cNvCxnSpPr>
            <a:cxnSpLocks/>
          </p:cNvCxnSpPr>
          <p:nvPr/>
        </p:nvCxnSpPr>
        <p:spPr>
          <a:xfrm>
            <a:off x="1487277" y="2236424"/>
            <a:ext cx="694063" cy="463620"/>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02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28"/>
                                        </p:tgtEl>
                                        <p:attrNameLst>
                                          <p:attrName>style.opacity</p:attrName>
                                        </p:attrNameLst>
                                      </p:cBhvr>
                                      <p:to>
                                        <p:strVal val="0.25"/>
                                      </p:to>
                                    </p:set>
                                    <p:animEffect filter="image" prLst="opacity: 0.25">
                                      <p:cBhvr rctx="IE">
                                        <p:cTn id="7" dur="indefinite"/>
                                        <p:tgtEl>
                                          <p:spTgt spid="1028"/>
                                        </p:tgtEl>
                                      </p:cBhvr>
                                    </p:animEffect>
                                  </p:childTnLst>
                                </p:cTn>
                              </p:par>
                              <p:par>
                                <p:cTn id="8" presetID="9" presetClass="emph" presetSubtype="0" grpId="0" nodeType="withEffect">
                                  <p:stCondLst>
                                    <p:cond delay="0"/>
                                  </p:stCondLst>
                                  <p:childTnLst>
                                    <p:set>
                                      <p:cBhvr>
                                        <p:cTn id="9" dur="indefinite"/>
                                        <p:tgtEl>
                                          <p:spTgt spid="3">
                                            <p:txEl>
                                              <p:pRg st="0" end="0"/>
                                            </p:txEl>
                                          </p:spTgt>
                                        </p:tgtEl>
                                        <p:attrNameLst>
                                          <p:attrName>style.opacity</p:attrName>
                                        </p:attrNameLst>
                                      </p:cBhvr>
                                      <p:to>
                                        <p:strVal val="0.25"/>
                                      </p:to>
                                    </p:set>
                                    <p:animEffect filter="image" prLst="opacity: 0.25">
                                      <p:cBhvr rctx="IE">
                                        <p:cTn id="10" dur="indefinite"/>
                                        <p:tgtEl>
                                          <p:spTgt spid="3">
                                            <p:txEl>
                                              <p:pRg st="0" end="0"/>
                                            </p:txEl>
                                          </p:spTgt>
                                        </p:tgtEl>
                                      </p:cBhvr>
                                    </p:animEffect>
                                  </p:childTnLst>
                                </p:cTn>
                              </p:par>
                              <p:par>
                                <p:cTn id="11" presetID="9" presetClass="emph" presetSubtype="0" nodeType="withEffect">
                                  <p:stCondLst>
                                    <p:cond delay="0"/>
                                  </p:stCondLst>
                                  <p:childTnLst>
                                    <p:set>
                                      <p:cBhvr>
                                        <p:cTn id="12" dur="indefinite"/>
                                        <p:tgtEl>
                                          <p:spTgt spid="1028"/>
                                        </p:tgtEl>
                                        <p:attrNameLst>
                                          <p:attrName>style.opacity</p:attrName>
                                        </p:attrNameLst>
                                      </p:cBhvr>
                                      <p:to>
                                        <p:strVal val="0.25"/>
                                      </p:to>
                                    </p:set>
                                    <p:animEffect filter="image" prLst="opacity: 0.25">
                                      <p:cBhvr rctx="IE">
                                        <p:cTn id="13" dur="indefinite"/>
                                        <p:tgtEl>
                                          <p:spTgt spid="1028"/>
                                        </p:tgtEl>
                                      </p:cBhvr>
                                    </p:animEffect>
                                  </p:childTnLst>
                                </p:cTn>
                              </p:par>
                              <p:par>
                                <p:cTn id="14" presetID="9" presetClass="emph" presetSubtype="0" grpId="1" nodeType="withEffect">
                                  <p:stCondLst>
                                    <p:cond delay="0"/>
                                  </p:stCondLst>
                                  <p:childTnLst>
                                    <p:set>
                                      <p:cBhvr>
                                        <p:cTn id="15" dur="indefinite"/>
                                        <p:tgtEl>
                                          <p:spTgt spid="3">
                                            <p:txEl>
                                              <p:pRg st="0" end="0"/>
                                            </p:txEl>
                                          </p:spTgt>
                                        </p:tgtEl>
                                        <p:attrNameLst>
                                          <p:attrName>style.opacity</p:attrName>
                                        </p:attrNameLst>
                                      </p:cBhvr>
                                      <p:to>
                                        <p:strVal val="0.25"/>
                                      </p:to>
                                    </p:set>
                                    <p:animEffect filter="image" prLst="opacity: 0.25">
                                      <p:cBhvr rctx="IE">
                                        <p:cTn id="16" dur="indefinite"/>
                                        <p:tgtEl>
                                          <p:spTgt spid="3">
                                            <p:txEl>
                                              <p:pRg st="0" end="0"/>
                                            </p:txEl>
                                          </p:spTgt>
                                        </p:tgtEl>
                                      </p:cBhvr>
                                    </p:animEffect>
                                  </p:childTnLst>
                                </p:cTn>
                              </p:par>
                              <p:par>
                                <p:cTn id="17" presetID="9" presetClass="emph" presetSubtype="0" nodeType="withEffect">
                                  <p:stCondLst>
                                    <p:cond delay="0"/>
                                  </p:stCondLst>
                                  <p:childTnLst>
                                    <p:set>
                                      <p:cBhvr>
                                        <p:cTn id="18" dur="indefinite"/>
                                        <p:tgtEl>
                                          <p:spTgt spid="5"/>
                                        </p:tgtEl>
                                        <p:attrNameLst>
                                          <p:attrName>style.opacity</p:attrName>
                                        </p:attrNameLst>
                                      </p:cBhvr>
                                      <p:to>
                                        <p:strVal val="0.25"/>
                                      </p:to>
                                    </p:set>
                                    <p:animEffect filter="image" prLst="opacity: 0.25">
                                      <p:cBhvr rctx="IE">
                                        <p:cTn id="19" dur="indefinite"/>
                                        <p:tgtEl>
                                          <p:spTgt spid="5"/>
                                        </p:tgtEl>
                                      </p:cBhvr>
                                    </p:animEffect>
                                  </p:childTnLst>
                                </p:cTn>
                              </p:par>
                              <p:par>
                                <p:cTn id="20" presetID="9" presetClass="emph" presetSubtype="0" nodeType="withEffect">
                                  <p:stCondLst>
                                    <p:cond delay="0"/>
                                  </p:stCondLst>
                                  <p:childTnLst>
                                    <p:set>
                                      <p:cBhvr>
                                        <p:cTn id="21" dur="indefinite"/>
                                        <p:tgtEl>
                                          <p:spTgt spid="10"/>
                                        </p:tgtEl>
                                        <p:attrNameLst>
                                          <p:attrName>style.opacity</p:attrName>
                                        </p:attrNameLst>
                                      </p:cBhvr>
                                      <p:to>
                                        <p:strVal val="0.25"/>
                                      </p:to>
                                    </p:set>
                                    <p:animEffect filter="image" prLst="opacity: 0.25">
                                      <p:cBhvr rctx="IE">
                                        <p:cTn id="22" dur="indefinite"/>
                                        <p:tgtEl>
                                          <p:spTgt spid="10"/>
                                        </p:tgtEl>
                                      </p:cBhvr>
                                    </p:animEffect>
                                  </p:childTnLst>
                                </p:cTn>
                              </p:par>
                              <p:par>
                                <p:cTn id="23" presetID="9" presetClass="emph" presetSubtype="0" nodeType="withEffect">
                                  <p:stCondLst>
                                    <p:cond delay="0"/>
                                  </p:stCondLst>
                                  <p:childTnLst>
                                    <p:set>
                                      <p:cBhvr>
                                        <p:cTn id="24" dur="indefinite"/>
                                        <p:tgtEl>
                                          <p:spTgt spid="4"/>
                                        </p:tgtEl>
                                        <p:attrNameLst>
                                          <p:attrName>style.opacity</p:attrName>
                                        </p:attrNameLst>
                                      </p:cBhvr>
                                      <p:to>
                                        <p:strVal val="0.25"/>
                                      </p:to>
                                    </p:set>
                                    <p:animEffect filter="image" prLst="opacity: 0.25">
                                      <p:cBhvr rctx="IE">
                                        <p:cTn id="25" dur="indefinite"/>
                                        <p:tgtEl>
                                          <p:spTgt spid="4"/>
                                        </p:tgtEl>
                                      </p:cBhvr>
                                    </p:animEffect>
                                  </p:childTnLst>
                                </p:cTn>
                              </p:par>
                              <p:par>
                                <p:cTn id="26" presetID="1" presetClass="entr" presetSubtype="0"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82E22-EC24-4ACA-5FF5-F61F92ADA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FD930-2C00-B1B3-D441-1751A092799E}"/>
              </a:ext>
            </a:extLst>
          </p:cNvPr>
          <p:cNvSpPr>
            <a:spLocks noGrp="1"/>
          </p:cNvSpPr>
          <p:nvPr>
            <p:ph type="title"/>
          </p:nvPr>
        </p:nvSpPr>
        <p:spPr/>
        <p:txBody>
          <a:bodyPr/>
          <a:lstStyle/>
          <a:p>
            <a:r>
              <a:rPr lang="en-GB" dirty="0"/>
              <a:t>Lawns</a:t>
            </a:r>
          </a:p>
        </p:txBody>
      </p:sp>
      <p:sp>
        <p:nvSpPr>
          <p:cNvPr id="4" name="Content Placeholder 3">
            <a:extLst>
              <a:ext uri="{FF2B5EF4-FFF2-40B4-BE49-F238E27FC236}">
                <a16:creationId xmlns:a16="http://schemas.microsoft.com/office/drawing/2014/main" id="{70B05193-E476-9BA6-30B1-36C9B1925081}"/>
              </a:ext>
            </a:extLst>
          </p:cNvPr>
          <p:cNvSpPr>
            <a:spLocks noGrp="1"/>
          </p:cNvSpPr>
          <p:nvPr>
            <p:ph idx="10"/>
          </p:nvPr>
        </p:nvSpPr>
        <p:spPr>
          <a:xfrm>
            <a:off x="551145" y="1678489"/>
            <a:ext cx="7447101" cy="824848"/>
          </a:xfrm>
        </p:spPr>
        <p:txBody>
          <a:bodyPr>
            <a:normAutofit/>
          </a:bodyPr>
          <a:lstStyle/>
          <a:p>
            <a:pPr marL="0" indent="0">
              <a:buNone/>
            </a:pPr>
            <a:endParaRPr lang="en-GB" dirty="0"/>
          </a:p>
          <a:p>
            <a:pPr marL="0" indent="0">
              <a:buNone/>
            </a:pPr>
            <a:endParaRPr lang="en-GB" dirty="0"/>
          </a:p>
          <a:p>
            <a:pPr marL="0" indent="0">
              <a:buNone/>
            </a:pPr>
            <a:endParaRPr lang="en-GB" dirty="0"/>
          </a:p>
        </p:txBody>
      </p:sp>
      <p:pic>
        <p:nvPicPr>
          <p:cNvPr id="13" name="Picture 12">
            <a:extLst>
              <a:ext uri="{FF2B5EF4-FFF2-40B4-BE49-F238E27FC236}">
                <a16:creationId xmlns:a16="http://schemas.microsoft.com/office/drawing/2014/main" id="{3C22F675-6EE9-5ED5-4411-DA326FDECD2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74523" y="1189975"/>
            <a:ext cx="4907007" cy="5302900"/>
          </a:xfrm>
          <a:prstGeom prst="rect">
            <a:avLst/>
          </a:prstGeom>
        </p:spPr>
      </p:pic>
      <p:sp>
        <p:nvSpPr>
          <p:cNvPr id="17" name="TextBox 16">
            <a:extLst>
              <a:ext uri="{FF2B5EF4-FFF2-40B4-BE49-F238E27FC236}">
                <a16:creationId xmlns:a16="http://schemas.microsoft.com/office/drawing/2014/main" id="{B99A3F82-DFB2-E3B8-805B-F244D66CCB6E}"/>
              </a:ext>
            </a:extLst>
          </p:cNvPr>
          <p:cNvSpPr txBox="1"/>
          <p:nvPr/>
        </p:nvSpPr>
        <p:spPr>
          <a:xfrm>
            <a:off x="551143" y="1678489"/>
            <a:ext cx="6553041"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How many types of grass can you spot in this sports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32F1D"/>
              </a:solidFill>
              <a:latin typeface="Work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Human-made grasslands that are highly managed and fertilised, such as football pitches and golf courses, might have as few as one or two grass species and very little other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32F1D"/>
              </a:solidFill>
              <a:latin typeface="Work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Sometimes specific types of grass are grown on playing fields to suit the needs of the sport. </a:t>
            </a:r>
          </a:p>
        </p:txBody>
      </p:sp>
    </p:spTree>
    <p:extLst>
      <p:ext uri="{BB962C8B-B14F-4D97-AF65-F5344CB8AC3E}">
        <p14:creationId xmlns:p14="http://schemas.microsoft.com/office/powerpoint/2010/main" val="21199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A0F2-E9F4-50D5-DF4C-E281965CD92B}"/>
              </a:ext>
            </a:extLst>
          </p:cNvPr>
          <p:cNvSpPr>
            <a:spLocks noGrp="1"/>
          </p:cNvSpPr>
          <p:nvPr>
            <p:ph type="title"/>
          </p:nvPr>
        </p:nvSpPr>
        <p:spPr/>
        <p:txBody>
          <a:bodyPr/>
          <a:lstStyle/>
          <a:p>
            <a:r>
              <a:rPr lang="en-GB" dirty="0"/>
              <a:t>Grassland plants</a:t>
            </a:r>
          </a:p>
        </p:txBody>
      </p:sp>
      <p:grpSp>
        <p:nvGrpSpPr>
          <p:cNvPr id="20" name="Group 19">
            <a:extLst>
              <a:ext uri="{FF2B5EF4-FFF2-40B4-BE49-F238E27FC236}">
                <a16:creationId xmlns:a16="http://schemas.microsoft.com/office/drawing/2014/main" id="{ED240B86-71B8-B9F0-0189-4E2BA7CD5E61}"/>
              </a:ext>
            </a:extLst>
          </p:cNvPr>
          <p:cNvGrpSpPr/>
          <p:nvPr/>
        </p:nvGrpSpPr>
        <p:grpSpPr>
          <a:xfrm>
            <a:off x="3778690" y="3618963"/>
            <a:ext cx="2178327" cy="2873911"/>
            <a:chOff x="6804797" y="744804"/>
            <a:chExt cx="2178327" cy="2873911"/>
          </a:xfrm>
        </p:grpSpPr>
        <p:pic>
          <p:nvPicPr>
            <p:cNvPr id="5" name="Content Placeholder 4">
              <a:extLst>
                <a:ext uri="{FF2B5EF4-FFF2-40B4-BE49-F238E27FC236}">
                  <a16:creationId xmlns:a16="http://schemas.microsoft.com/office/drawing/2014/main" id="{5A9FBEBC-B3CC-D5A8-B513-17E52ADAAE5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804797" y="744804"/>
              <a:ext cx="2178327" cy="2181821"/>
            </a:xfrm>
            <a:prstGeom prst="rect">
              <a:avLst/>
            </a:prstGeom>
            <a:ln>
              <a:noFill/>
            </a:ln>
          </p:spPr>
        </p:pic>
        <p:sp>
          <p:nvSpPr>
            <p:cNvPr id="8" name="Content Placeholder 2">
              <a:extLst>
                <a:ext uri="{FF2B5EF4-FFF2-40B4-BE49-F238E27FC236}">
                  <a16:creationId xmlns:a16="http://schemas.microsoft.com/office/drawing/2014/main" id="{B7DEAD15-D135-4F62-B41D-B00C32642511}"/>
                </a:ext>
              </a:extLst>
            </p:cNvPr>
            <p:cNvSpPr txBox="1">
              <a:spLocks/>
            </p:cNvSpPr>
            <p:nvPr/>
          </p:nvSpPr>
          <p:spPr>
            <a:xfrm>
              <a:off x="7098565" y="2941126"/>
              <a:ext cx="1686844" cy="6775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a:solidFill>
                    <a:srgbClr val="132F1D"/>
                  </a:solidFill>
                  <a:latin typeface="Work Sans"/>
                </a:rPr>
                <a:t>Clovers</a:t>
              </a:r>
              <a:r>
                <a:rPr kumimoji="0" lang="en-GB" sz="1600" b="0" i="0" u="none" strike="noStrike" kern="1200" cap="none" spc="0" normalizeH="0" baseline="0" noProof="0">
                  <a:ln>
                    <a:noFill/>
                  </a:ln>
                  <a:solidFill>
                    <a:srgbClr val="132F1D"/>
                  </a:solidFill>
                  <a:effectLst/>
                  <a:uLnTx/>
                  <a:uFillTx/>
                  <a:latin typeface="Work Sans"/>
                  <a:ea typeface="+mn-ea"/>
                  <a:cs typeface="+mn-cs"/>
                </a:rPr>
                <a:t> and </a:t>
              </a:r>
              <a:r>
                <a:rPr kumimoji="0" lang="en-GB" sz="1600" b="0" i="0" u="none" strike="noStrike" kern="1200" cap="none" spc="0" normalizeH="0" baseline="0" noProof="0" dirty="0">
                  <a:ln>
                    <a:noFill/>
                  </a:ln>
                  <a:solidFill>
                    <a:srgbClr val="132F1D"/>
                  </a:solidFill>
                  <a:effectLst/>
                  <a:uLnTx/>
                  <a:uFillTx/>
                  <a:latin typeface="Work Sans"/>
                  <a:ea typeface="+mn-ea"/>
                  <a:cs typeface="+mn-cs"/>
                </a:rPr>
                <a:t>their relatives</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grpSp>
        <p:nvGrpSpPr>
          <p:cNvPr id="19" name="Group 18">
            <a:extLst>
              <a:ext uri="{FF2B5EF4-FFF2-40B4-BE49-F238E27FC236}">
                <a16:creationId xmlns:a16="http://schemas.microsoft.com/office/drawing/2014/main" id="{9FBF5E6B-F2D2-3650-9F62-85D533943610}"/>
              </a:ext>
            </a:extLst>
          </p:cNvPr>
          <p:cNvGrpSpPr/>
          <p:nvPr/>
        </p:nvGrpSpPr>
        <p:grpSpPr>
          <a:xfrm>
            <a:off x="5964223" y="3841425"/>
            <a:ext cx="2107774" cy="2387014"/>
            <a:chOff x="9573658" y="835772"/>
            <a:chExt cx="2107774" cy="2387014"/>
          </a:xfrm>
        </p:grpSpPr>
        <p:pic>
          <p:nvPicPr>
            <p:cNvPr id="6" name="Picture 5" descr="A drawing of a plant&#10;&#10;AI-generated content may be incorrect.">
              <a:extLst>
                <a:ext uri="{FF2B5EF4-FFF2-40B4-BE49-F238E27FC236}">
                  <a16:creationId xmlns:a16="http://schemas.microsoft.com/office/drawing/2014/main" id="{09EC8BB7-6B56-C4E6-6EAF-2C3B9B32C3B2}"/>
                </a:ext>
              </a:extLst>
            </p:cNvPr>
            <p:cNvPicPr>
              <a:picLocks noChangeAspect="1"/>
            </p:cNvPicPr>
            <p:nvPr/>
          </p:nvPicPr>
          <p:blipFill>
            <a:blip r:embed="rId4"/>
            <a:stretch>
              <a:fillRect/>
            </a:stretch>
          </p:blipFill>
          <p:spPr>
            <a:xfrm>
              <a:off x="9573658" y="835772"/>
              <a:ext cx="2107774" cy="2077279"/>
            </a:xfrm>
            <a:prstGeom prst="rect">
              <a:avLst/>
            </a:prstGeom>
            <a:ln>
              <a:noFill/>
            </a:ln>
          </p:spPr>
        </p:pic>
        <p:sp>
          <p:nvSpPr>
            <p:cNvPr id="9" name="Content Placeholder 2">
              <a:extLst>
                <a:ext uri="{FF2B5EF4-FFF2-40B4-BE49-F238E27FC236}">
                  <a16:creationId xmlns:a16="http://schemas.microsoft.com/office/drawing/2014/main" id="{F2583B13-7457-D978-4BBC-99EA578F61F3}"/>
                </a:ext>
              </a:extLst>
            </p:cNvPr>
            <p:cNvSpPr txBox="1">
              <a:spLocks/>
            </p:cNvSpPr>
            <p:nvPr/>
          </p:nvSpPr>
          <p:spPr>
            <a:xfrm>
              <a:off x="9645562" y="2901983"/>
              <a:ext cx="1686845" cy="3208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a:solidFill>
                    <a:srgbClr val="132F1D"/>
                  </a:solidFill>
                  <a:latin typeface="Work Sans"/>
                </a:rPr>
                <a:t>Common</a:t>
              </a:r>
              <a:r>
                <a:rPr kumimoji="0" lang="en-GB" sz="1600" b="0" i="0" u="none" strike="noStrike" kern="1200" cap="none" spc="0" normalizeH="0" baseline="0" noProof="0">
                  <a:ln>
                    <a:noFill/>
                  </a:ln>
                  <a:solidFill>
                    <a:srgbClr val="132F1D"/>
                  </a:solidFill>
                  <a:effectLst/>
                  <a:uLnTx/>
                  <a:uFillTx/>
                  <a:latin typeface="Work Sans"/>
                  <a:ea typeface="+mn-ea"/>
                  <a:cs typeface="+mn-cs"/>
                </a:rPr>
                <a:t> </a:t>
              </a:r>
              <a:r>
                <a:rPr lang="en-GB" sz="1600">
                  <a:solidFill>
                    <a:srgbClr val="132F1D"/>
                  </a:solidFill>
                  <a:latin typeface="Work Sans"/>
                </a:rPr>
                <a:t>daisy</a:t>
              </a:r>
              <a:endParaRPr kumimoji="0" lang="en-US" sz="18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grpSp>
        <p:nvGrpSpPr>
          <p:cNvPr id="18" name="Group 17">
            <a:extLst>
              <a:ext uri="{FF2B5EF4-FFF2-40B4-BE49-F238E27FC236}">
                <a16:creationId xmlns:a16="http://schemas.microsoft.com/office/drawing/2014/main" id="{828BC803-C2FF-3ACD-1CA6-9E5DE7773F33}"/>
              </a:ext>
            </a:extLst>
          </p:cNvPr>
          <p:cNvGrpSpPr/>
          <p:nvPr/>
        </p:nvGrpSpPr>
        <p:grpSpPr>
          <a:xfrm>
            <a:off x="1913664" y="3662438"/>
            <a:ext cx="1762565" cy="2491641"/>
            <a:chOff x="8714966" y="3763801"/>
            <a:chExt cx="1762565" cy="2491641"/>
          </a:xfrm>
        </p:grpSpPr>
        <p:pic>
          <p:nvPicPr>
            <p:cNvPr id="7" name="Picture 6" descr="A black and white drawing of a fern&#10;&#10;AI-generated content may be incorrect.">
              <a:extLst>
                <a:ext uri="{FF2B5EF4-FFF2-40B4-BE49-F238E27FC236}">
                  <a16:creationId xmlns:a16="http://schemas.microsoft.com/office/drawing/2014/main" id="{E1F15BCA-895E-9561-647E-ABE4534A5C32}"/>
                </a:ext>
              </a:extLst>
            </p:cNvPr>
            <p:cNvPicPr>
              <a:picLocks noChangeAspect="1"/>
            </p:cNvPicPr>
            <p:nvPr/>
          </p:nvPicPr>
          <p:blipFill>
            <a:blip r:embed="rId5"/>
            <a:stretch>
              <a:fillRect/>
            </a:stretch>
          </p:blipFill>
          <p:spPr>
            <a:xfrm flipH="1">
              <a:off x="8714966" y="3763801"/>
              <a:ext cx="1762565" cy="2025752"/>
            </a:xfrm>
            <a:prstGeom prst="rect">
              <a:avLst/>
            </a:prstGeom>
            <a:ln>
              <a:noFill/>
            </a:ln>
          </p:spPr>
        </p:pic>
        <p:sp>
          <p:nvSpPr>
            <p:cNvPr id="10" name="Content Placeholder 2">
              <a:extLst>
                <a:ext uri="{FF2B5EF4-FFF2-40B4-BE49-F238E27FC236}">
                  <a16:creationId xmlns:a16="http://schemas.microsoft.com/office/drawing/2014/main" id="{5F40B337-7478-AB48-D379-F106DFDCB22D}"/>
                </a:ext>
              </a:extLst>
            </p:cNvPr>
            <p:cNvSpPr txBox="1">
              <a:spLocks/>
            </p:cNvSpPr>
            <p:nvPr/>
          </p:nvSpPr>
          <p:spPr>
            <a:xfrm>
              <a:off x="9295431" y="5934639"/>
              <a:ext cx="883458" cy="3208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a:solidFill>
                    <a:srgbClr val="132F1D"/>
                  </a:solidFill>
                  <a:latin typeface="Work Sans"/>
                </a:rPr>
                <a:t>Yarrow</a:t>
              </a:r>
              <a:endParaRPr kumimoji="0" lang="en-US" sz="18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14" name="TextBox 13">
            <a:extLst>
              <a:ext uri="{FF2B5EF4-FFF2-40B4-BE49-F238E27FC236}">
                <a16:creationId xmlns:a16="http://schemas.microsoft.com/office/drawing/2014/main" id="{F4E26918-4217-8D4B-F046-CAE375E88FBC}"/>
              </a:ext>
            </a:extLst>
          </p:cNvPr>
          <p:cNvSpPr txBox="1"/>
          <p:nvPr/>
        </p:nvSpPr>
        <p:spPr>
          <a:xfrm>
            <a:off x="552848" y="1576785"/>
            <a:ext cx="72801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Intensively mown and managed grasslands like lawns can still have some biodiversity.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32F1D"/>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These plants can grow and compete with grasses under a wide range of conditions. They are common in many grasslands, including meadows and human-made lawns.</a:t>
            </a:r>
          </a:p>
        </p:txBody>
      </p:sp>
      <p:pic>
        <p:nvPicPr>
          <p:cNvPr id="3" name="Picture 2">
            <a:extLst>
              <a:ext uri="{FF2B5EF4-FFF2-40B4-BE49-F238E27FC236}">
                <a16:creationId xmlns:a16="http://schemas.microsoft.com/office/drawing/2014/main" id="{26B16BEB-996E-1298-8414-E07EA174D02F}"/>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8230217" y="1189975"/>
            <a:ext cx="3851313" cy="5302900"/>
          </a:xfrm>
          <a:prstGeom prst="rect">
            <a:avLst/>
          </a:prstGeom>
        </p:spPr>
      </p:pic>
    </p:spTree>
    <p:extLst>
      <p:ext uri="{BB962C8B-B14F-4D97-AF65-F5344CB8AC3E}">
        <p14:creationId xmlns:p14="http://schemas.microsoft.com/office/powerpoint/2010/main" val="286787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5884-B058-FB19-F61E-8014E6815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E9D7F-B614-4C49-3BDB-1E7E63FBE0BC}"/>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D85D9646-52AB-1440-6A7C-7951BD0E0F3E}"/>
              </a:ext>
            </a:extLst>
          </p:cNvPr>
          <p:cNvSpPr>
            <a:spLocks noGrp="1"/>
          </p:cNvSpPr>
          <p:nvPr>
            <p:ph idx="1"/>
          </p:nvPr>
        </p:nvSpPr>
        <p:spPr>
          <a:xfrm>
            <a:off x="551145" y="1678488"/>
            <a:ext cx="6858647" cy="4498475"/>
          </a:xfrm>
        </p:spPr>
        <p:txBody>
          <a:bodyPr vert="horz" lIns="91440" tIns="45720" rIns="91440" bIns="45720" rtlCol="0" anchor="t">
            <a:normAutofit/>
          </a:bodyPr>
          <a:lstStyle/>
          <a:p>
            <a:pPr marL="0" indent="0">
              <a:buNone/>
            </a:pPr>
            <a:r>
              <a:rPr lang="en-GB" sz="2000" b="1">
                <a:latin typeface="Work Sans"/>
              </a:rPr>
              <a:t>Compaction</a:t>
            </a:r>
            <a:endParaRPr lang="en-US" b="1"/>
          </a:p>
          <a:p>
            <a:pPr marL="0" indent="0">
              <a:buNone/>
            </a:pPr>
            <a:r>
              <a:rPr lang="en-GB" sz="2000" dirty="0"/>
              <a:t>Squashing together soil particles. This reduces the rate at which air and water can move through the soil.</a:t>
            </a:r>
          </a:p>
        </p:txBody>
      </p:sp>
      <p:pic>
        <p:nvPicPr>
          <p:cNvPr id="8" name="Content Placeholder 7">
            <a:extLst>
              <a:ext uri="{FF2B5EF4-FFF2-40B4-BE49-F238E27FC236}">
                <a16:creationId xmlns:a16="http://schemas.microsoft.com/office/drawing/2014/main" id="{0C0EB348-0BD6-06D7-07AA-6474D271D3E1}"/>
              </a:ext>
            </a:extLst>
          </p:cNvPr>
          <p:cNvPicPr>
            <a:picLocks noGrp="1" noChangeAspect="1"/>
          </p:cNvPicPr>
          <p:nvPr>
            <p:ph idx="10"/>
          </p:nvPr>
        </p:nvPicPr>
        <p:blipFill>
          <a:blip r:embed="rId3" cstate="print">
            <a:extLst>
              <a:ext uri="{28A0092B-C50C-407E-A947-70E740481C1C}">
                <a14:useLocalDpi xmlns:a14="http://schemas.microsoft.com/office/drawing/2010/main"/>
              </a:ext>
            </a:extLst>
          </a:blip>
          <a:srcRect/>
          <a:stretch>
            <a:fillRect/>
          </a:stretch>
        </p:blipFill>
        <p:spPr>
          <a:xfrm rot="16200000">
            <a:off x="6441140" y="1102657"/>
            <a:ext cx="6853522" cy="4648199"/>
          </a:xfrm>
          <a:prstGeom prst="rect">
            <a:avLst/>
          </a:prstGeom>
        </p:spPr>
      </p:pic>
      <p:sp>
        <p:nvSpPr>
          <p:cNvPr id="9" name="TextBox 8">
            <a:extLst>
              <a:ext uri="{FF2B5EF4-FFF2-40B4-BE49-F238E27FC236}">
                <a16:creationId xmlns:a16="http://schemas.microsoft.com/office/drawing/2014/main" id="{1CC1306E-EDAC-8F51-29AE-D6C2F31FCEC7}"/>
              </a:ext>
            </a:extLst>
          </p:cNvPr>
          <p:cNvSpPr txBox="1"/>
          <p:nvPr/>
        </p:nvSpPr>
        <p:spPr>
          <a:xfrm>
            <a:off x="7933020" y="917247"/>
            <a:ext cx="393248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Less compacted soil particles</a:t>
            </a:r>
          </a:p>
        </p:txBody>
      </p:sp>
      <p:sp>
        <p:nvSpPr>
          <p:cNvPr id="10" name="TextBox 9">
            <a:extLst>
              <a:ext uri="{FF2B5EF4-FFF2-40B4-BE49-F238E27FC236}">
                <a16:creationId xmlns:a16="http://schemas.microsoft.com/office/drawing/2014/main" id="{2D60958C-1969-D1C3-8D39-58C891BA837C}"/>
              </a:ext>
            </a:extLst>
          </p:cNvPr>
          <p:cNvSpPr txBox="1"/>
          <p:nvPr/>
        </p:nvSpPr>
        <p:spPr>
          <a:xfrm>
            <a:off x="7933020" y="5976908"/>
            <a:ext cx="3985386"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More compacted soil particles</a:t>
            </a:r>
          </a:p>
        </p:txBody>
      </p:sp>
    </p:spTree>
    <p:extLst>
      <p:ext uri="{BB962C8B-B14F-4D97-AF65-F5344CB8AC3E}">
        <p14:creationId xmlns:p14="http://schemas.microsoft.com/office/powerpoint/2010/main" val="202131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FBC33-6951-884F-0AD4-E693CC382600}"/>
              </a:ext>
            </a:extLst>
          </p:cNvPr>
          <p:cNvSpPr>
            <a:spLocks noGrp="1"/>
          </p:cNvSpPr>
          <p:nvPr>
            <p:ph type="title"/>
          </p:nvPr>
        </p:nvSpPr>
        <p:spPr/>
        <p:txBody>
          <a:bodyPr/>
          <a:lstStyle/>
          <a:p>
            <a:r>
              <a:rPr lang="en-GB" dirty="0"/>
              <a:t>Demonstration</a:t>
            </a:r>
          </a:p>
        </p:txBody>
      </p:sp>
      <p:sp>
        <p:nvSpPr>
          <p:cNvPr id="3" name="Content Placeholder 2">
            <a:extLst>
              <a:ext uri="{FF2B5EF4-FFF2-40B4-BE49-F238E27FC236}">
                <a16:creationId xmlns:a16="http://schemas.microsoft.com/office/drawing/2014/main" id="{D8E09BDE-A9BA-D9BF-CE19-647158234489}"/>
              </a:ext>
            </a:extLst>
          </p:cNvPr>
          <p:cNvSpPr>
            <a:spLocks noGrp="1"/>
          </p:cNvSpPr>
          <p:nvPr>
            <p:ph idx="1"/>
          </p:nvPr>
        </p:nvSpPr>
        <p:spPr>
          <a:xfrm>
            <a:off x="551146" y="1678488"/>
            <a:ext cx="5328955" cy="4498475"/>
          </a:xfrm>
        </p:spPr>
        <p:txBody>
          <a:bodyPr vert="horz" lIns="91440" tIns="45720" rIns="91440" bIns="45720" rtlCol="0" anchor="t">
            <a:normAutofit/>
          </a:bodyPr>
          <a:lstStyle/>
          <a:p>
            <a:pPr marL="0" indent="0">
              <a:buNone/>
            </a:pPr>
            <a:r>
              <a:rPr lang="en-GB" b="1" dirty="0">
                <a:latin typeface="Work Sans"/>
              </a:rPr>
              <a:t>Test 1</a:t>
            </a:r>
          </a:p>
          <a:p>
            <a:pPr marL="457200" indent="-457200">
              <a:buFont typeface="+mj-lt"/>
              <a:buAutoNum type="arabicPeriod"/>
            </a:pPr>
            <a:r>
              <a:rPr lang="en-GB" dirty="0"/>
              <a:t>Fill a funnel with potting soil. </a:t>
            </a:r>
          </a:p>
          <a:p>
            <a:pPr marL="457200" indent="-457200">
              <a:buFont typeface="+mj-lt"/>
              <a:buAutoNum type="arabicPeriod"/>
            </a:pPr>
            <a:r>
              <a:rPr lang="en-GB" dirty="0"/>
              <a:t>Pour water on the soil.</a:t>
            </a:r>
          </a:p>
          <a:p>
            <a:pPr marL="457200" indent="-457200">
              <a:buFont typeface="+mj-lt"/>
              <a:buAutoNum type="arabicPeriod"/>
            </a:pPr>
            <a:r>
              <a:rPr lang="en-GB" dirty="0"/>
              <a:t>Time how long it takes for the water to start coming out the bottom of the funnel</a:t>
            </a:r>
          </a:p>
        </p:txBody>
      </p:sp>
      <p:sp>
        <p:nvSpPr>
          <p:cNvPr id="4" name="Content Placeholder 3">
            <a:extLst>
              <a:ext uri="{FF2B5EF4-FFF2-40B4-BE49-F238E27FC236}">
                <a16:creationId xmlns:a16="http://schemas.microsoft.com/office/drawing/2014/main" id="{25CE5B4A-1379-77B7-2FAA-E19C0D6CEA7D}"/>
              </a:ext>
            </a:extLst>
          </p:cNvPr>
          <p:cNvSpPr>
            <a:spLocks noGrp="1"/>
          </p:cNvSpPr>
          <p:nvPr>
            <p:ph idx="10"/>
          </p:nvPr>
        </p:nvSpPr>
        <p:spPr>
          <a:xfrm>
            <a:off x="6311900" y="1678488"/>
            <a:ext cx="5524500" cy="4498475"/>
          </a:xfrm>
        </p:spPr>
        <p:txBody>
          <a:bodyPr vert="horz" lIns="91440" tIns="45720" rIns="91440" bIns="45720" rtlCol="0" anchor="t">
            <a:normAutofit/>
          </a:bodyPr>
          <a:lstStyle/>
          <a:p>
            <a:pPr marL="0" indent="0">
              <a:buNone/>
            </a:pPr>
            <a:r>
              <a:rPr lang="en-GB" b="1" dirty="0">
                <a:latin typeface="Work Sans"/>
              </a:rPr>
              <a:t>Test 2</a:t>
            </a:r>
          </a:p>
          <a:p>
            <a:pPr marL="0" indent="0">
              <a:buNone/>
            </a:pPr>
            <a:r>
              <a:rPr lang="en-GB" dirty="0">
                <a:latin typeface="Work Sans"/>
              </a:rPr>
              <a:t>Repeat test 1, but first press firmly on the potting soil before pouring the water.</a:t>
            </a:r>
          </a:p>
          <a:p>
            <a:pPr marL="0" indent="0">
              <a:buNone/>
            </a:pPr>
            <a:endParaRPr lang="en-GB" dirty="0"/>
          </a:p>
          <a:p>
            <a:pPr marL="0" indent="0">
              <a:buNone/>
            </a:pPr>
            <a:endParaRPr lang="en-GB" dirty="0"/>
          </a:p>
          <a:p>
            <a:pPr marL="0" indent="0">
              <a:buNone/>
            </a:pPr>
            <a:r>
              <a:rPr lang="en-GB" dirty="0"/>
              <a:t>Pressing on the potting soil squeezes together (compacts) the soil particles. The smaller spaces mean water and air move through the soil more slowly.</a:t>
            </a:r>
          </a:p>
          <a:p>
            <a:endParaRPr lang="en-GB" dirty="0"/>
          </a:p>
        </p:txBody>
      </p:sp>
    </p:spTree>
    <p:extLst>
      <p:ext uri="{BB962C8B-B14F-4D97-AF65-F5344CB8AC3E}">
        <p14:creationId xmlns:p14="http://schemas.microsoft.com/office/powerpoint/2010/main" val="879531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224379-8EA0-FD08-DE21-F0176C24A27C}"/>
              </a:ext>
            </a:extLst>
          </p:cNvPr>
          <p:cNvSpPr>
            <a:spLocks noGrp="1"/>
          </p:cNvSpPr>
          <p:nvPr>
            <p:ph idx="1"/>
          </p:nvPr>
        </p:nvSpPr>
        <p:spPr>
          <a:xfrm>
            <a:off x="551146" y="673100"/>
            <a:ext cx="5983004" cy="5503863"/>
          </a:xfrm>
        </p:spPr>
        <p:txBody>
          <a:bodyPr/>
          <a:lstStyle/>
          <a:p>
            <a:pPr marL="0" indent="0">
              <a:buNone/>
            </a:pPr>
            <a:r>
              <a:rPr lang="en-GB" dirty="0"/>
              <a:t>Plant roots take in water for the plant. Plant roots also need oxygen. </a:t>
            </a:r>
          </a:p>
          <a:p>
            <a:pPr marL="0" indent="0">
              <a:buNone/>
            </a:pPr>
            <a:endParaRPr lang="en-GB" dirty="0"/>
          </a:p>
          <a:p>
            <a:pPr marL="0" indent="0">
              <a:buNone/>
            </a:pPr>
            <a:r>
              <a:rPr lang="en-GB" dirty="0"/>
              <a:t>Compaction slows down the spread of water and fresh air into the soil.</a:t>
            </a:r>
          </a:p>
          <a:p>
            <a:pPr marL="0" indent="0">
              <a:buNone/>
            </a:pPr>
            <a:endParaRPr lang="en-GB" dirty="0"/>
          </a:p>
          <a:p>
            <a:pPr marL="0" indent="0">
              <a:buNone/>
            </a:pPr>
            <a:r>
              <a:rPr lang="en-GB" dirty="0"/>
              <a:t>Some plants have roots that can tolerate growing in tight spaces with little water and oxygen. These plants can grow in these difficult conditions where other plants will struggle.</a:t>
            </a:r>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E9C2AA70-41D0-B651-7E40-B0EB0EE975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6853251" y="673100"/>
            <a:ext cx="4787603" cy="41063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85DFD-F884-8A93-D806-BAA438D1DB66}"/>
              </a:ext>
            </a:extLst>
          </p:cNvPr>
          <p:cNvSpPr txBox="1"/>
          <p:nvPr/>
        </p:nvSpPr>
        <p:spPr>
          <a:xfrm>
            <a:off x="6853251" y="4857750"/>
            <a:ext cx="4957749" cy="923330"/>
          </a:xfrm>
          <a:prstGeom prst="rect">
            <a:avLst/>
          </a:prstGeom>
          <a:noFill/>
        </p:spPr>
        <p:txBody>
          <a:bodyPr wrap="square" lIns="91440" tIns="45720" rIns="91440" bIns="45720" rtlCol="0" anchor="t">
            <a:spAutoFit/>
          </a:bodyPr>
          <a:lstStyle/>
          <a:p>
            <a:r>
              <a:rPr lang="en-GB" dirty="0">
                <a:latin typeface="Work Sans"/>
              </a:rPr>
              <a:t>Greater plantain can live in very compacted soil. This greater plantain </a:t>
            </a:r>
            <a:r>
              <a:rPr lang="en-GB">
                <a:latin typeface="Work Sans"/>
              </a:rPr>
              <a:t>plant is growing in a pavement!</a:t>
            </a:r>
          </a:p>
        </p:txBody>
      </p:sp>
    </p:spTree>
    <p:extLst>
      <p:ext uri="{BB962C8B-B14F-4D97-AF65-F5344CB8AC3E}">
        <p14:creationId xmlns:p14="http://schemas.microsoft.com/office/powerpoint/2010/main" val="25606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9C9C6A-8572-7380-DFB7-1F706B92C3E2}"/>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39770" y="1794113"/>
            <a:ext cx="3600000" cy="3600000"/>
          </a:xfrm>
          <a:prstGeom prst="rect">
            <a:avLst/>
          </a:prstGeom>
        </p:spPr>
      </p:pic>
      <p:pic>
        <p:nvPicPr>
          <p:cNvPr id="8" name="Content Placeholder 7">
            <a:extLst>
              <a:ext uri="{FF2B5EF4-FFF2-40B4-BE49-F238E27FC236}">
                <a16:creationId xmlns:a16="http://schemas.microsoft.com/office/drawing/2014/main" id="{D30F0675-49E5-80DF-EA4F-475234E9A58C}"/>
              </a:ext>
            </a:extLst>
          </p:cNvPr>
          <p:cNvPicPr>
            <a:picLocks noGrp="1" noChangeAspect="1"/>
          </p:cNvPicPr>
          <p:nvPr>
            <p:ph idx="10"/>
          </p:nvPr>
        </p:nvPicPr>
        <p:blipFill>
          <a:blip r:embed="rId5" cstate="print">
            <a:extLst>
              <a:ext uri="{28A0092B-C50C-407E-A947-70E740481C1C}">
                <a14:useLocalDpi xmlns:a14="http://schemas.microsoft.com/office/drawing/2010/main"/>
              </a:ext>
            </a:extLst>
          </a:blip>
          <a:srcRect/>
          <a:stretch/>
        </p:blipFill>
        <p:spPr>
          <a:xfrm>
            <a:off x="4470290" y="1794113"/>
            <a:ext cx="3600000" cy="3600000"/>
          </a:xfrm>
          <a:prstGeom prst="rect">
            <a:avLst/>
          </a:prstGeom>
        </p:spPr>
      </p:pic>
      <p:pic>
        <p:nvPicPr>
          <p:cNvPr id="10" name="Picture 9">
            <a:extLst>
              <a:ext uri="{FF2B5EF4-FFF2-40B4-BE49-F238E27FC236}">
                <a16:creationId xmlns:a16="http://schemas.microsoft.com/office/drawing/2014/main" id="{A1B6AC6D-F104-CDA9-6263-85B79F09D5F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8300810" y="1794113"/>
            <a:ext cx="3600000" cy="3600000"/>
          </a:xfrm>
          <a:prstGeom prst="rect">
            <a:avLst/>
          </a:prstGeom>
        </p:spPr>
      </p:pic>
      <p:sp>
        <p:nvSpPr>
          <p:cNvPr id="11" name="TextBox 10">
            <a:extLst>
              <a:ext uri="{FF2B5EF4-FFF2-40B4-BE49-F238E27FC236}">
                <a16:creationId xmlns:a16="http://schemas.microsoft.com/office/drawing/2014/main" id="{EA2AD6FD-C4BF-C731-9A5B-190F0595D384}"/>
              </a:ext>
            </a:extLst>
          </p:cNvPr>
          <p:cNvSpPr txBox="1"/>
          <p:nvPr/>
        </p:nvSpPr>
        <p:spPr>
          <a:xfrm>
            <a:off x="694267" y="1854200"/>
            <a:ext cx="274434" cy="369332"/>
          </a:xfrm>
          <a:prstGeom prst="rect">
            <a:avLst/>
          </a:prstGeom>
          <a:solidFill>
            <a:schemeClr val="bg2"/>
          </a:solidFill>
        </p:spPr>
        <p:txBody>
          <a:bodyPr wrap="none" rtlCol="0">
            <a:spAutoFit/>
          </a:bodyPr>
          <a:lstStyle/>
          <a:p>
            <a:r>
              <a:rPr lang="en-GB" dirty="0"/>
              <a:t>1</a:t>
            </a:r>
          </a:p>
        </p:txBody>
      </p:sp>
      <p:sp>
        <p:nvSpPr>
          <p:cNvPr id="12" name="TextBox 11">
            <a:extLst>
              <a:ext uri="{FF2B5EF4-FFF2-40B4-BE49-F238E27FC236}">
                <a16:creationId xmlns:a16="http://schemas.microsoft.com/office/drawing/2014/main" id="{B4CFE04D-A7C4-BD42-6361-8AA1CA298F33}"/>
              </a:ext>
            </a:extLst>
          </p:cNvPr>
          <p:cNvSpPr txBox="1"/>
          <p:nvPr/>
        </p:nvSpPr>
        <p:spPr>
          <a:xfrm>
            <a:off x="4538134" y="1854200"/>
            <a:ext cx="319318" cy="369332"/>
          </a:xfrm>
          <a:prstGeom prst="rect">
            <a:avLst/>
          </a:prstGeom>
          <a:solidFill>
            <a:schemeClr val="bg2"/>
          </a:solidFill>
        </p:spPr>
        <p:txBody>
          <a:bodyPr wrap="none" rtlCol="0">
            <a:spAutoFit/>
          </a:bodyPr>
          <a:lstStyle/>
          <a:p>
            <a:r>
              <a:rPr lang="en-GB" dirty="0"/>
              <a:t>2</a:t>
            </a:r>
          </a:p>
        </p:txBody>
      </p:sp>
      <p:sp>
        <p:nvSpPr>
          <p:cNvPr id="13" name="TextBox 12">
            <a:extLst>
              <a:ext uri="{FF2B5EF4-FFF2-40B4-BE49-F238E27FC236}">
                <a16:creationId xmlns:a16="http://schemas.microsoft.com/office/drawing/2014/main" id="{0AA0A9FF-F0D0-121F-B48E-69AD5A252BFB}"/>
              </a:ext>
            </a:extLst>
          </p:cNvPr>
          <p:cNvSpPr txBox="1"/>
          <p:nvPr/>
        </p:nvSpPr>
        <p:spPr>
          <a:xfrm>
            <a:off x="8373534" y="1854200"/>
            <a:ext cx="319318" cy="369332"/>
          </a:xfrm>
          <a:prstGeom prst="rect">
            <a:avLst/>
          </a:prstGeom>
          <a:solidFill>
            <a:schemeClr val="bg2"/>
          </a:solidFill>
        </p:spPr>
        <p:txBody>
          <a:bodyPr wrap="none" rtlCol="0">
            <a:spAutoFit/>
          </a:bodyPr>
          <a:lstStyle/>
          <a:p>
            <a:r>
              <a:rPr lang="en-GB" dirty="0"/>
              <a:t>3</a:t>
            </a:r>
          </a:p>
        </p:txBody>
      </p:sp>
      <p:sp>
        <p:nvSpPr>
          <p:cNvPr id="15" name="TextBox 14">
            <a:extLst>
              <a:ext uri="{FF2B5EF4-FFF2-40B4-BE49-F238E27FC236}">
                <a16:creationId xmlns:a16="http://schemas.microsoft.com/office/drawing/2014/main" id="{887122CE-36B4-89E5-D64A-94C8C688DC2E}"/>
              </a:ext>
            </a:extLst>
          </p:cNvPr>
          <p:cNvSpPr txBox="1"/>
          <p:nvPr/>
        </p:nvSpPr>
        <p:spPr>
          <a:xfrm>
            <a:off x="639770" y="459307"/>
            <a:ext cx="7986482" cy="923330"/>
          </a:xfrm>
          <a:prstGeom prst="rect">
            <a:avLst/>
          </a:prstGeom>
          <a:noFill/>
        </p:spPr>
        <p:txBody>
          <a:bodyPr wrap="none" rtlCol="0">
            <a:spAutoFit/>
          </a:bodyPr>
          <a:lstStyle/>
          <a:p>
            <a:pPr marL="342900" indent="-342900">
              <a:buFont typeface="+mj-lt"/>
              <a:buAutoNum type="arabicPeriod"/>
            </a:pPr>
            <a:r>
              <a:rPr lang="en-GB" dirty="0"/>
              <a:t>What differences can you see between these grassland quadrats?</a:t>
            </a:r>
          </a:p>
          <a:p>
            <a:pPr marL="342900" indent="-342900">
              <a:buFont typeface="+mj-lt"/>
              <a:buAutoNum type="arabicPeriod"/>
            </a:pPr>
            <a:endParaRPr lang="en-GB" dirty="0"/>
          </a:p>
          <a:p>
            <a:pPr marL="342900" indent="-342900">
              <a:buFont typeface="+mj-lt"/>
              <a:buAutoNum type="arabicPeriod"/>
            </a:pPr>
            <a:r>
              <a:rPr lang="en-GB" dirty="0"/>
              <a:t>What might these differences tell us about each grassland?</a:t>
            </a:r>
          </a:p>
        </p:txBody>
      </p:sp>
    </p:spTree>
    <p:extLst>
      <p:ext uri="{BB962C8B-B14F-4D97-AF65-F5344CB8AC3E}">
        <p14:creationId xmlns:p14="http://schemas.microsoft.com/office/powerpoint/2010/main" val="350088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0E96D-E5CE-1344-B37F-F4B866B709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28619E-0123-0D1C-D140-E6A7AA0A9350}"/>
              </a:ext>
            </a:extLst>
          </p:cNvPr>
          <p:cNvSpPr>
            <a:spLocks noGrp="1"/>
          </p:cNvSpPr>
          <p:nvPr>
            <p:ph type="ctrTitle"/>
          </p:nvPr>
        </p:nvSpPr>
        <p:spPr>
          <a:xfrm>
            <a:off x="2361156" y="2166257"/>
            <a:ext cx="7469688" cy="1262743"/>
          </a:xfrm>
        </p:spPr>
        <p:txBody>
          <a:bodyPr>
            <a:normAutofit/>
          </a:bodyPr>
          <a:lstStyle/>
          <a:p>
            <a:r>
              <a:rPr lang="en-GB" sz="4000" dirty="0"/>
              <a:t>Nature Park grassland types</a:t>
            </a:r>
          </a:p>
        </p:txBody>
      </p:sp>
    </p:spTree>
    <p:extLst>
      <p:ext uri="{BB962C8B-B14F-4D97-AF65-F5344CB8AC3E}">
        <p14:creationId xmlns:p14="http://schemas.microsoft.com/office/powerpoint/2010/main" val="297454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9114-6071-15BB-3AAB-A2F6EA067009}"/>
              </a:ext>
            </a:extLst>
          </p:cNvPr>
          <p:cNvSpPr>
            <a:spLocks noGrp="1"/>
          </p:cNvSpPr>
          <p:nvPr>
            <p:ph type="title"/>
          </p:nvPr>
        </p:nvSpPr>
        <p:spPr/>
        <p:txBody>
          <a:bodyPr/>
          <a:lstStyle/>
          <a:p>
            <a:r>
              <a:rPr lang="en-US" dirty="0"/>
              <a:t>The Grassland Plant Survey</a:t>
            </a:r>
            <a:endParaRPr lang="en-GB" dirty="0"/>
          </a:p>
        </p:txBody>
      </p:sp>
      <p:pic>
        <p:nvPicPr>
          <p:cNvPr id="7" name="Picture 6">
            <a:extLst>
              <a:ext uri="{FF2B5EF4-FFF2-40B4-BE49-F238E27FC236}">
                <a16:creationId xmlns:a16="http://schemas.microsoft.com/office/drawing/2014/main" id="{F617F8EA-2E17-83D5-A68A-85E4B65BBE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0134" y="1189974"/>
            <a:ext cx="3830720" cy="5107626"/>
          </a:xfrm>
          <a:prstGeom prst="rect">
            <a:avLst/>
          </a:prstGeom>
        </p:spPr>
      </p:pic>
      <p:sp>
        <p:nvSpPr>
          <p:cNvPr id="4" name="Rectangle 3">
            <a:extLst>
              <a:ext uri="{FF2B5EF4-FFF2-40B4-BE49-F238E27FC236}">
                <a16:creationId xmlns:a16="http://schemas.microsoft.com/office/drawing/2014/main" id="{D9BF43AF-CADC-E985-35F5-A1581CEC2CE6}"/>
              </a:ext>
            </a:extLst>
          </p:cNvPr>
          <p:cNvSpPr/>
          <p:nvPr/>
        </p:nvSpPr>
        <p:spPr>
          <a:xfrm>
            <a:off x="9292532" y="153151"/>
            <a:ext cx="2719652" cy="423950"/>
          </a:xfrm>
          <a:prstGeom prst="rect">
            <a:avLst/>
          </a:prstGeom>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GB" dirty="0">
                <a:solidFill>
                  <a:schemeClr val="tx1"/>
                </a:solidFill>
              </a:rPr>
              <a:t>Note for teachers</a:t>
            </a:r>
          </a:p>
        </p:txBody>
      </p:sp>
      <p:sp>
        <p:nvSpPr>
          <p:cNvPr id="8" name="Content Placeholder 2">
            <a:extLst>
              <a:ext uri="{FF2B5EF4-FFF2-40B4-BE49-F238E27FC236}">
                <a16:creationId xmlns:a16="http://schemas.microsoft.com/office/drawing/2014/main" id="{010B16F2-BAB1-90E2-59F5-ECC24CCFD68B}"/>
              </a:ext>
            </a:extLst>
          </p:cNvPr>
          <p:cNvSpPr txBox="1">
            <a:spLocks/>
          </p:cNvSpPr>
          <p:nvPr/>
        </p:nvSpPr>
        <p:spPr>
          <a:xfrm>
            <a:off x="551146" y="1678488"/>
            <a:ext cx="7258988" cy="4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800" dirty="0"/>
              <a:t>This resource can be used to support your learners to take part in the </a:t>
            </a:r>
            <a:r>
              <a:rPr lang="en-US" sz="1800" dirty="0">
                <a:hlinkClick r:id="rId4"/>
              </a:rPr>
              <a:t>Grassland Plant Survey</a:t>
            </a:r>
            <a:r>
              <a:rPr lang="en-US" sz="1800" dirty="0"/>
              <a:t>. </a:t>
            </a:r>
            <a:r>
              <a:rPr lang="en-GB" sz="1800" dirty="0"/>
              <a:t>The survey is based on species lists used by the </a:t>
            </a:r>
            <a:r>
              <a:rPr lang="en-GB" sz="1800" dirty="0">
                <a:hlinkClick r:id="rId5"/>
              </a:rPr>
              <a:t>National Plant Monitoring Scheme</a:t>
            </a:r>
            <a:r>
              <a:rPr lang="en-GB" sz="1800" dirty="0"/>
              <a:t> to classify habitats in the UK.</a:t>
            </a:r>
          </a:p>
          <a:p>
            <a:pPr marL="0" indent="0">
              <a:lnSpc>
                <a:spcPct val="100000"/>
              </a:lnSpc>
              <a:spcBef>
                <a:spcPts val="600"/>
              </a:spcBef>
              <a:buNone/>
            </a:pPr>
            <a:endParaRPr lang="en-GB" sz="1000" dirty="0"/>
          </a:p>
          <a:p>
            <a:pPr marL="0" indent="0">
              <a:lnSpc>
                <a:spcPct val="100000"/>
              </a:lnSpc>
              <a:spcBef>
                <a:spcPts val="600"/>
              </a:spcBef>
              <a:buNone/>
            </a:pPr>
            <a:r>
              <a:rPr lang="en-GB" sz="1800" dirty="0"/>
              <a:t>While the plants in this survey cannot be used to exactly classify the habitat, the information can be used to infer the health of the grassland habitat and gives an indication of biodiversity in an area. </a:t>
            </a:r>
          </a:p>
          <a:p>
            <a:pPr marL="0" indent="0">
              <a:lnSpc>
                <a:spcPct val="100000"/>
              </a:lnSpc>
              <a:spcBef>
                <a:spcPts val="600"/>
              </a:spcBef>
              <a:buNone/>
            </a:pPr>
            <a:endParaRPr lang="en-GB" sz="1000" dirty="0"/>
          </a:p>
          <a:p>
            <a:pPr marL="0" indent="0">
              <a:lnSpc>
                <a:spcPct val="100000"/>
              </a:lnSpc>
              <a:spcBef>
                <a:spcPts val="600"/>
              </a:spcBef>
              <a:buNone/>
            </a:pPr>
            <a:r>
              <a:rPr lang="en-GB" sz="1800" dirty="0"/>
              <a:t>This information can help with wider decision-making about how space is used and how nature can be supported while still meeting the needs of people using the space.</a:t>
            </a:r>
          </a:p>
        </p:txBody>
      </p:sp>
    </p:spTree>
    <p:extLst>
      <p:ext uri="{BB962C8B-B14F-4D97-AF65-F5344CB8AC3E}">
        <p14:creationId xmlns:p14="http://schemas.microsoft.com/office/powerpoint/2010/main" val="2356336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B36E-4E43-AFF3-B2E1-ED98628544FB}"/>
              </a:ext>
            </a:extLst>
          </p:cNvPr>
          <p:cNvSpPr>
            <a:spLocks noGrp="1"/>
          </p:cNvSpPr>
          <p:nvPr>
            <p:ph type="title"/>
          </p:nvPr>
        </p:nvSpPr>
        <p:spPr/>
        <p:txBody>
          <a:bodyPr/>
          <a:lstStyle/>
          <a:p>
            <a:r>
              <a:rPr lang="en-GB">
                <a:latin typeface="Work Sans"/>
              </a:rPr>
              <a:t>Playing fields or lawns</a:t>
            </a:r>
            <a:endParaRPr lang="en-GB"/>
          </a:p>
        </p:txBody>
      </p:sp>
      <p:grpSp>
        <p:nvGrpSpPr>
          <p:cNvPr id="20" name="Group 19">
            <a:extLst>
              <a:ext uri="{FF2B5EF4-FFF2-40B4-BE49-F238E27FC236}">
                <a16:creationId xmlns:a16="http://schemas.microsoft.com/office/drawing/2014/main" id="{F4505DA1-8326-891A-14D4-24F5B5D4CEBB}"/>
              </a:ext>
            </a:extLst>
          </p:cNvPr>
          <p:cNvGrpSpPr/>
          <p:nvPr/>
        </p:nvGrpSpPr>
        <p:grpSpPr>
          <a:xfrm>
            <a:off x="6873745" y="2265933"/>
            <a:ext cx="1490246" cy="1693906"/>
            <a:chOff x="8586566" y="6776630"/>
            <a:chExt cx="1490246" cy="1693906"/>
          </a:xfrm>
        </p:grpSpPr>
        <p:pic>
          <p:nvPicPr>
            <p:cNvPr id="7" name="Picture 6" descr="A drawing of a plant&#10;&#10;AI-generated content may be incorrect.">
              <a:extLst>
                <a:ext uri="{FF2B5EF4-FFF2-40B4-BE49-F238E27FC236}">
                  <a16:creationId xmlns:a16="http://schemas.microsoft.com/office/drawing/2014/main" id="{65F4EFCA-444F-3AE1-7560-0E3A767B6F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6566" y="6776630"/>
              <a:ext cx="1443854" cy="1259025"/>
            </a:xfrm>
            <a:prstGeom prst="rect">
              <a:avLst/>
            </a:prstGeom>
            <a:ln>
              <a:noFill/>
            </a:ln>
          </p:spPr>
        </p:pic>
        <p:sp>
          <p:nvSpPr>
            <p:cNvPr id="13" name="Content Placeholder 2">
              <a:extLst>
                <a:ext uri="{FF2B5EF4-FFF2-40B4-BE49-F238E27FC236}">
                  <a16:creationId xmlns:a16="http://schemas.microsoft.com/office/drawing/2014/main" id="{2ABD26D7-6219-4165-68F9-D2BE2D9F6B25}"/>
                </a:ext>
              </a:extLst>
            </p:cNvPr>
            <p:cNvSpPr txBox="1">
              <a:spLocks/>
            </p:cNvSpPr>
            <p:nvPr/>
          </p:nvSpPr>
          <p:spPr>
            <a:xfrm>
              <a:off x="8758620" y="8035655"/>
              <a:ext cx="1318192" cy="4348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Dandelion</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16" name="Content Placeholder 2">
            <a:extLst>
              <a:ext uri="{FF2B5EF4-FFF2-40B4-BE49-F238E27FC236}">
                <a16:creationId xmlns:a16="http://schemas.microsoft.com/office/drawing/2014/main" id="{24DFA1F9-7A76-1DFB-5EB9-A67AA7AEF366}"/>
              </a:ext>
            </a:extLst>
          </p:cNvPr>
          <p:cNvSpPr txBox="1">
            <a:spLocks/>
          </p:cNvSpPr>
          <p:nvPr/>
        </p:nvSpPr>
        <p:spPr>
          <a:xfrm>
            <a:off x="651537" y="1555117"/>
            <a:ext cx="4427240" cy="7017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plants usually under 10cm tall</a:t>
            </a:r>
          </a:p>
          <a:p>
            <a:pPr>
              <a:defRPr/>
            </a:pPr>
            <a:r>
              <a:rPr kumimoji="0" lang="en-GB" sz="2000" b="1" i="0" u="none" strike="noStrike" kern="1200" cap="none" spc="0" normalizeH="0" baseline="0" noProof="0" dirty="0">
                <a:ln>
                  <a:noFill/>
                </a:ln>
                <a:solidFill>
                  <a:srgbClr val="132F1D"/>
                </a:solidFill>
                <a:effectLst/>
                <a:uLnTx/>
                <a:uFillTx/>
                <a:latin typeface="Work Sans"/>
                <a:ea typeface="+mn-ea"/>
                <a:cs typeface="+mn-cs"/>
              </a:rPr>
              <a:t>fewer than eight </a:t>
            </a:r>
            <a:r>
              <a:rPr kumimoji="0" lang="en-GB" sz="2000" b="0" i="0" u="none" strike="noStrike" kern="1200" cap="none" spc="0" normalizeH="0" baseline="0" noProof="0" dirty="0">
                <a:ln>
                  <a:noFill/>
                </a:ln>
                <a:solidFill>
                  <a:srgbClr val="132F1D"/>
                </a:solidFill>
                <a:effectLst/>
                <a:uLnTx/>
                <a:uFillTx/>
                <a:latin typeface="Work Sans"/>
                <a:ea typeface="+mn-ea"/>
                <a:cs typeface="+mn-cs"/>
              </a:rPr>
              <a:t>leaf types</a:t>
            </a:r>
            <a:r>
              <a:rPr lang="en-GB" sz="2000" dirty="0">
                <a:solidFill>
                  <a:srgbClr val="132F1D"/>
                </a:solidFill>
                <a:latin typeface="Work Sans"/>
              </a:rPr>
              <a:t> in a 1 sqm area</a:t>
            </a:r>
            <a:endParaRPr kumimoji="0" lang="en-GB" sz="20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pic>
        <p:nvPicPr>
          <p:cNvPr id="17" name="Picture 16" descr="A grassy field with trees and a fence&#10;&#10;AI-generated content may be incorrect.">
            <a:extLst>
              <a:ext uri="{FF2B5EF4-FFF2-40B4-BE49-F238E27FC236}">
                <a16:creationId xmlns:a16="http://schemas.microsoft.com/office/drawing/2014/main" id="{309D8115-344A-D3C4-0E47-E322A07C13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21" y="2622039"/>
            <a:ext cx="3906198" cy="2905831"/>
          </a:xfrm>
          <a:prstGeom prst="rect">
            <a:avLst/>
          </a:prstGeom>
        </p:spPr>
      </p:pic>
      <p:grpSp>
        <p:nvGrpSpPr>
          <p:cNvPr id="21" name="Group 20">
            <a:extLst>
              <a:ext uri="{FF2B5EF4-FFF2-40B4-BE49-F238E27FC236}">
                <a16:creationId xmlns:a16="http://schemas.microsoft.com/office/drawing/2014/main" id="{12297390-CC23-75B0-3D15-3FE5FB13653C}"/>
              </a:ext>
            </a:extLst>
          </p:cNvPr>
          <p:cNvGrpSpPr/>
          <p:nvPr/>
        </p:nvGrpSpPr>
        <p:grpSpPr>
          <a:xfrm>
            <a:off x="9977166" y="4496876"/>
            <a:ext cx="1963455" cy="2124799"/>
            <a:chOff x="9238747" y="1926003"/>
            <a:chExt cx="1963455" cy="2124799"/>
          </a:xfrm>
        </p:grpSpPr>
        <p:pic>
          <p:nvPicPr>
            <p:cNvPr id="3" name="Content Placeholder 10" descr="A black and white drawing of a flower&#10;&#10;AI-generated content may be incorrect.">
              <a:extLst>
                <a:ext uri="{FF2B5EF4-FFF2-40B4-BE49-F238E27FC236}">
                  <a16:creationId xmlns:a16="http://schemas.microsoft.com/office/drawing/2014/main" id="{A008F82C-3FAD-5F76-F3CB-238F44198BE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238747" y="1926003"/>
              <a:ext cx="1686844" cy="1661831"/>
            </a:xfrm>
            <a:prstGeom prst="rect">
              <a:avLst/>
            </a:prstGeom>
          </p:spPr>
        </p:pic>
        <p:sp>
          <p:nvSpPr>
            <p:cNvPr id="9" name="Content Placeholder 2">
              <a:extLst>
                <a:ext uri="{FF2B5EF4-FFF2-40B4-BE49-F238E27FC236}">
                  <a16:creationId xmlns:a16="http://schemas.microsoft.com/office/drawing/2014/main" id="{F24A1B29-875B-5F0B-5904-ACBA3F85209E}"/>
                </a:ext>
              </a:extLst>
            </p:cNvPr>
            <p:cNvSpPr txBox="1">
              <a:spLocks/>
            </p:cNvSpPr>
            <p:nvPr/>
          </p:nvSpPr>
          <p:spPr>
            <a:xfrm>
              <a:off x="9238747" y="3587834"/>
              <a:ext cx="1963455" cy="4629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Greater plantain</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19" name="TextBox 18">
            <a:extLst>
              <a:ext uri="{FF2B5EF4-FFF2-40B4-BE49-F238E27FC236}">
                <a16:creationId xmlns:a16="http://schemas.microsoft.com/office/drawing/2014/main" id="{D7B6C4E1-4D6A-4089-2859-AD7DBB5816AB}"/>
              </a:ext>
            </a:extLst>
          </p:cNvPr>
          <p:cNvSpPr txBox="1"/>
          <p:nvPr/>
        </p:nvSpPr>
        <p:spPr>
          <a:xfrm>
            <a:off x="8720487" y="146421"/>
            <a:ext cx="3308861" cy="400110"/>
          </a:xfrm>
          <a:prstGeom prst="rect">
            <a:avLst/>
          </a:prstGeom>
          <a:solidFill>
            <a:schemeClr val="accent2"/>
          </a:solidFill>
        </p:spPr>
        <p:txBody>
          <a:bodyPr wrap="square" lIns="91440" tIns="45720" rIns="91440" bIns="45720" rtlCol="0" anchor="t">
            <a:spAutoFit/>
          </a:bodyPr>
          <a:lstStyle/>
          <a:p>
            <a:pPr>
              <a:defRPr/>
            </a:pPr>
            <a:r>
              <a:rPr kumimoji="0" lang="en-GB" sz="2000" b="0" i="0" u="none" strike="noStrike" kern="1200" cap="none" spc="0" normalizeH="0" baseline="0" noProof="0">
                <a:ln>
                  <a:noFill/>
                </a:ln>
                <a:solidFill>
                  <a:srgbClr val="132F1D"/>
                </a:solidFill>
                <a:effectLst/>
                <a:uLnTx/>
                <a:uFillTx/>
                <a:latin typeface="Work Sans"/>
                <a:ea typeface="+mn-ea"/>
                <a:cs typeface="+mn-cs"/>
              </a:rPr>
              <a:t>Nature Park </a:t>
            </a:r>
            <a:r>
              <a:rPr lang="en-GB" sz="2000">
                <a:solidFill>
                  <a:srgbClr val="132F1D"/>
                </a:solidFill>
                <a:latin typeface="Work Sans"/>
              </a:rPr>
              <a:t>habitat type</a:t>
            </a:r>
            <a:endParaRPr kumimoji="0" lang="en-GB" sz="2000" b="0" i="0" u="none" strike="noStrike" kern="1200" cap="none" spc="0" normalizeH="0" baseline="0" noProof="0" dirty="0">
              <a:ln>
                <a:noFill/>
              </a:ln>
              <a:solidFill>
                <a:srgbClr val="132F1D"/>
              </a:solidFill>
              <a:effectLst/>
              <a:uLnTx/>
              <a:uFillTx/>
              <a:latin typeface="Work Sans"/>
              <a:ea typeface="+mn-ea"/>
              <a:cs typeface="+mn-cs"/>
            </a:endParaRPr>
          </a:p>
        </p:txBody>
      </p:sp>
      <p:grpSp>
        <p:nvGrpSpPr>
          <p:cNvPr id="22" name="Group 21">
            <a:extLst>
              <a:ext uri="{FF2B5EF4-FFF2-40B4-BE49-F238E27FC236}">
                <a16:creationId xmlns:a16="http://schemas.microsoft.com/office/drawing/2014/main" id="{BF5FEB25-AB10-31F6-A819-BAB7810CEFA1}"/>
              </a:ext>
            </a:extLst>
          </p:cNvPr>
          <p:cNvGrpSpPr/>
          <p:nvPr/>
        </p:nvGrpSpPr>
        <p:grpSpPr>
          <a:xfrm>
            <a:off x="8765981" y="2364787"/>
            <a:ext cx="2132815" cy="1628510"/>
            <a:chOff x="1027216" y="4066609"/>
            <a:chExt cx="2132815" cy="1628510"/>
          </a:xfrm>
        </p:grpSpPr>
        <p:pic>
          <p:nvPicPr>
            <p:cNvPr id="23" name="Content Placeholder 9" descr="A drawing of a plant&#10;&#10;AI-generated content may be incorrect.">
              <a:extLst>
                <a:ext uri="{FF2B5EF4-FFF2-40B4-BE49-F238E27FC236}">
                  <a16:creationId xmlns:a16="http://schemas.microsoft.com/office/drawing/2014/main" id="{739A4A49-615F-FC93-4FDE-0F49C48D0662}"/>
                </a:ext>
              </a:extLst>
            </p:cNvPr>
            <p:cNvPicPr>
              <a:picLocks noChangeAspect="1"/>
            </p:cNvPicPr>
            <p:nvPr/>
          </p:nvPicPr>
          <p:blipFill>
            <a:blip r:embed="rId6" cstate="print">
              <a:clrChange>
                <a:clrFrom>
                  <a:srgbClr val="F9F6F1"/>
                </a:clrFrom>
                <a:clrTo>
                  <a:srgbClr val="F9F6F1">
                    <a:alpha val="0"/>
                  </a:srgbClr>
                </a:clrTo>
              </a:clrChange>
              <a:extLst>
                <a:ext uri="{28A0092B-C50C-407E-A947-70E740481C1C}">
                  <a14:useLocalDpi xmlns:a14="http://schemas.microsoft.com/office/drawing/2010/main"/>
                </a:ext>
              </a:extLst>
            </a:blip>
            <a:srcRect/>
            <a:stretch>
              <a:fillRect/>
            </a:stretch>
          </p:blipFill>
          <p:spPr>
            <a:xfrm>
              <a:off x="1167221" y="4066609"/>
              <a:ext cx="1590820" cy="1317449"/>
            </a:xfrm>
            <a:prstGeom prst="rect">
              <a:avLst/>
            </a:prstGeom>
          </p:spPr>
        </p:pic>
        <p:sp>
          <p:nvSpPr>
            <p:cNvPr id="24" name="Content Placeholder 2">
              <a:extLst>
                <a:ext uri="{FF2B5EF4-FFF2-40B4-BE49-F238E27FC236}">
                  <a16:creationId xmlns:a16="http://schemas.microsoft.com/office/drawing/2014/main" id="{D4E41B69-384B-DE95-93DD-F98CEDD650E3}"/>
                </a:ext>
              </a:extLst>
            </p:cNvPr>
            <p:cNvSpPr txBox="1">
              <a:spLocks/>
            </p:cNvSpPr>
            <p:nvPr/>
          </p:nvSpPr>
          <p:spPr>
            <a:xfrm>
              <a:off x="1027216" y="5255000"/>
              <a:ext cx="2132815" cy="4401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Broad-leaved dock</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26" name="TextBox 25">
            <a:extLst>
              <a:ext uri="{FF2B5EF4-FFF2-40B4-BE49-F238E27FC236}">
                <a16:creationId xmlns:a16="http://schemas.microsoft.com/office/drawing/2014/main" id="{EC992D90-351C-7EAE-DBBE-5D358AFCB399}"/>
              </a:ext>
            </a:extLst>
          </p:cNvPr>
          <p:cNvSpPr txBox="1"/>
          <p:nvPr/>
        </p:nvSpPr>
        <p:spPr>
          <a:xfrm>
            <a:off x="6328394" y="1558047"/>
            <a:ext cx="48207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Indicators that soil may have lots of nutrients</a:t>
            </a:r>
          </a:p>
        </p:txBody>
      </p:sp>
      <p:sp>
        <p:nvSpPr>
          <p:cNvPr id="28" name="Content Placeholder 27">
            <a:extLst>
              <a:ext uri="{FF2B5EF4-FFF2-40B4-BE49-F238E27FC236}">
                <a16:creationId xmlns:a16="http://schemas.microsoft.com/office/drawing/2014/main" id="{E4FCB616-456F-ACB4-0BD2-21D72611BB89}"/>
              </a:ext>
            </a:extLst>
          </p:cNvPr>
          <p:cNvSpPr>
            <a:spLocks noGrp="1"/>
          </p:cNvSpPr>
          <p:nvPr>
            <p:ph idx="10"/>
          </p:nvPr>
        </p:nvSpPr>
        <p:spPr>
          <a:xfrm>
            <a:off x="6388489" y="4386843"/>
            <a:ext cx="3312907" cy="1373968"/>
          </a:xfrm>
        </p:spPr>
        <p:txBody>
          <a:bodyPr>
            <a:normAutofit/>
          </a:bodyPr>
          <a:lstStyle/>
          <a:p>
            <a:pPr marL="0" indent="0">
              <a:buNone/>
            </a:pPr>
            <a:r>
              <a:rPr lang="en-GB" sz="2000" dirty="0"/>
              <a:t>Indicator that soil may be compacted, and/or have less nutrients.</a:t>
            </a:r>
          </a:p>
        </p:txBody>
      </p:sp>
    </p:spTree>
    <p:extLst>
      <p:ext uri="{BB962C8B-B14F-4D97-AF65-F5344CB8AC3E}">
        <p14:creationId xmlns:p14="http://schemas.microsoft.com/office/powerpoint/2010/main" val="364332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88E7-8DC5-203F-7C98-5F7C570D7C34}"/>
              </a:ext>
            </a:extLst>
          </p:cNvPr>
          <p:cNvSpPr>
            <a:spLocks noGrp="1"/>
          </p:cNvSpPr>
          <p:nvPr>
            <p:ph type="title"/>
          </p:nvPr>
        </p:nvSpPr>
        <p:spPr/>
        <p:txBody>
          <a:bodyPr/>
          <a:lstStyle/>
          <a:p>
            <a:r>
              <a:rPr lang="en-GB">
                <a:latin typeface="Work Sans"/>
              </a:rPr>
              <a:t>Meadow</a:t>
            </a:r>
            <a:endParaRPr lang="en-GB"/>
          </a:p>
        </p:txBody>
      </p:sp>
      <p:sp>
        <p:nvSpPr>
          <p:cNvPr id="3" name="Content Placeholder 2">
            <a:extLst>
              <a:ext uri="{FF2B5EF4-FFF2-40B4-BE49-F238E27FC236}">
                <a16:creationId xmlns:a16="http://schemas.microsoft.com/office/drawing/2014/main" id="{9394C318-ED5E-10DA-7A27-BF5E179A5402}"/>
              </a:ext>
            </a:extLst>
          </p:cNvPr>
          <p:cNvSpPr>
            <a:spLocks noGrp="1"/>
          </p:cNvSpPr>
          <p:nvPr>
            <p:ph idx="1"/>
          </p:nvPr>
        </p:nvSpPr>
        <p:spPr>
          <a:xfrm>
            <a:off x="551145" y="1428118"/>
            <a:ext cx="5386192" cy="4498475"/>
          </a:xfrm>
        </p:spPr>
        <p:txBody>
          <a:bodyPr vert="horz" lIns="91440" tIns="45720" rIns="91440" bIns="45720" rtlCol="0" anchor="t">
            <a:normAutofit/>
          </a:bodyPr>
          <a:lstStyle/>
          <a:p>
            <a:r>
              <a:rPr lang="en-GB" sz="2000" dirty="0">
                <a:latin typeface="Work Sans"/>
              </a:rPr>
              <a:t>plants usually more than 10cm tall</a:t>
            </a:r>
          </a:p>
          <a:p>
            <a:r>
              <a:rPr lang="en-GB" sz="2000" b="1" dirty="0">
                <a:latin typeface="Work Sans"/>
              </a:rPr>
              <a:t>eight or more </a:t>
            </a:r>
            <a:r>
              <a:rPr lang="en-GB" sz="2000">
                <a:latin typeface="Work Sans"/>
              </a:rPr>
              <a:t>leaf types in a 1sqm area</a:t>
            </a:r>
            <a:endParaRPr lang="en-GB" sz="2000" dirty="0"/>
          </a:p>
          <a:p>
            <a:endParaRPr lang="en-GB" dirty="0"/>
          </a:p>
        </p:txBody>
      </p:sp>
      <p:sp>
        <p:nvSpPr>
          <p:cNvPr id="4" name="Content Placeholder 3">
            <a:extLst>
              <a:ext uri="{FF2B5EF4-FFF2-40B4-BE49-F238E27FC236}">
                <a16:creationId xmlns:a16="http://schemas.microsoft.com/office/drawing/2014/main" id="{3468920B-BBD7-F11E-23A1-9E4A174EADE8}"/>
              </a:ext>
            </a:extLst>
          </p:cNvPr>
          <p:cNvSpPr>
            <a:spLocks noGrp="1"/>
          </p:cNvSpPr>
          <p:nvPr>
            <p:ph idx="10"/>
          </p:nvPr>
        </p:nvSpPr>
        <p:spPr>
          <a:xfrm>
            <a:off x="6254663" y="1428118"/>
            <a:ext cx="3365295" cy="1338290"/>
          </a:xfrm>
        </p:spPr>
        <p:txBody>
          <a:bodyPr vert="horz" lIns="91440" tIns="45720" rIns="91440" bIns="45720" rtlCol="0" anchor="t">
            <a:noAutofit/>
          </a:bodyPr>
          <a:lstStyle/>
          <a:p>
            <a:pPr marL="0" indent="0">
              <a:buNone/>
            </a:pPr>
            <a:r>
              <a:rPr lang="en-GB" sz="2000" dirty="0">
                <a:solidFill>
                  <a:srgbClr val="000000"/>
                </a:solidFill>
                <a:latin typeface="Work Sans"/>
              </a:rPr>
              <a:t>Often seeded in grassy areas humans are trying to turn into meadows. </a:t>
            </a:r>
          </a:p>
        </p:txBody>
      </p:sp>
      <p:pic>
        <p:nvPicPr>
          <p:cNvPr id="5" name="Picture 4" descr="A grassy field with houses in the background&#10;&#10;AI-generated content may be incorrect.">
            <a:extLst>
              <a:ext uri="{FF2B5EF4-FFF2-40B4-BE49-F238E27FC236}">
                <a16:creationId xmlns:a16="http://schemas.microsoft.com/office/drawing/2014/main" id="{6FE566C3-8DA7-422F-3BD2-B38FB073B31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555171" y="2394857"/>
            <a:ext cx="4464449" cy="3341914"/>
          </a:xfrm>
          <a:prstGeom prst="rect">
            <a:avLst/>
          </a:prstGeom>
        </p:spPr>
      </p:pic>
      <p:pic>
        <p:nvPicPr>
          <p:cNvPr id="14" name="Picture 13" descr="A drawing of a plant&#10;&#10;AI-generated content may be incorrect.">
            <a:extLst>
              <a:ext uri="{FF2B5EF4-FFF2-40B4-BE49-F238E27FC236}">
                <a16:creationId xmlns:a16="http://schemas.microsoft.com/office/drawing/2014/main" id="{7C733273-72AA-9150-B65B-4A2231FAFBEF}"/>
              </a:ext>
            </a:extLst>
          </p:cNvPr>
          <p:cNvPicPr>
            <a:picLocks noChangeAspect="1"/>
          </p:cNvPicPr>
          <p:nvPr/>
        </p:nvPicPr>
        <p:blipFill>
          <a:blip r:embed="rId4"/>
          <a:stretch>
            <a:fillRect/>
          </a:stretch>
        </p:blipFill>
        <p:spPr>
          <a:xfrm>
            <a:off x="9705656" y="1396285"/>
            <a:ext cx="1493329" cy="1910981"/>
          </a:xfrm>
          <a:prstGeom prst="rect">
            <a:avLst/>
          </a:prstGeom>
          <a:ln>
            <a:noFill/>
          </a:ln>
        </p:spPr>
      </p:pic>
      <p:sp>
        <p:nvSpPr>
          <p:cNvPr id="15" name="Content Placeholder 2">
            <a:extLst>
              <a:ext uri="{FF2B5EF4-FFF2-40B4-BE49-F238E27FC236}">
                <a16:creationId xmlns:a16="http://schemas.microsoft.com/office/drawing/2014/main" id="{5887C54E-3945-8564-B2CE-43F0AB66DA14}"/>
              </a:ext>
            </a:extLst>
          </p:cNvPr>
          <p:cNvSpPr txBox="1">
            <a:spLocks/>
          </p:cNvSpPr>
          <p:nvPr/>
        </p:nvSpPr>
        <p:spPr>
          <a:xfrm>
            <a:off x="9851875" y="3201748"/>
            <a:ext cx="1494092" cy="4067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600">
                <a:solidFill>
                  <a:srgbClr val="132F1D"/>
                </a:solidFill>
                <a:latin typeface="Work Sans"/>
              </a:rPr>
              <a:t>Yellow rattle</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nvGrpSpPr>
          <p:cNvPr id="10" name="Group 9">
            <a:extLst>
              <a:ext uri="{FF2B5EF4-FFF2-40B4-BE49-F238E27FC236}">
                <a16:creationId xmlns:a16="http://schemas.microsoft.com/office/drawing/2014/main" id="{30DC4173-FDEA-778B-BC19-06663B72E5CB}"/>
              </a:ext>
            </a:extLst>
          </p:cNvPr>
          <p:cNvGrpSpPr/>
          <p:nvPr/>
        </p:nvGrpSpPr>
        <p:grpSpPr>
          <a:xfrm>
            <a:off x="10052368" y="4326556"/>
            <a:ext cx="1293599" cy="2270318"/>
            <a:chOff x="9342596" y="1826658"/>
            <a:chExt cx="1293599" cy="2270318"/>
          </a:xfrm>
        </p:grpSpPr>
        <p:pic>
          <p:nvPicPr>
            <p:cNvPr id="16" name="Picture 15" descr="A drawing of a plant&#10;&#10;AI-generated content may be incorrect.">
              <a:extLst>
                <a:ext uri="{FF2B5EF4-FFF2-40B4-BE49-F238E27FC236}">
                  <a16:creationId xmlns:a16="http://schemas.microsoft.com/office/drawing/2014/main" id="{A8B0DD4A-F550-0236-AA89-DF9E877D7D9C}"/>
                </a:ext>
              </a:extLst>
            </p:cNvPr>
            <p:cNvPicPr>
              <a:picLocks noChangeAspect="1"/>
            </p:cNvPicPr>
            <p:nvPr/>
          </p:nvPicPr>
          <p:blipFill>
            <a:blip r:embed="rId5"/>
            <a:stretch>
              <a:fillRect/>
            </a:stretch>
          </p:blipFill>
          <p:spPr>
            <a:xfrm>
              <a:off x="9404123" y="1826658"/>
              <a:ext cx="1037630" cy="1726104"/>
            </a:xfrm>
            <a:prstGeom prst="rect">
              <a:avLst/>
            </a:prstGeom>
            <a:ln>
              <a:noFill/>
            </a:ln>
          </p:spPr>
        </p:pic>
        <p:sp>
          <p:nvSpPr>
            <p:cNvPr id="17" name="Content Placeholder 2">
              <a:extLst>
                <a:ext uri="{FF2B5EF4-FFF2-40B4-BE49-F238E27FC236}">
                  <a16:creationId xmlns:a16="http://schemas.microsoft.com/office/drawing/2014/main" id="{C7A46307-91A5-C33D-9831-FD5BF8DD47CF}"/>
                </a:ext>
              </a:extLst>
            </p:cNvPr>
            <p:cNvSpPr txBox="1">
              <a:spLocks/>
            </p:cNvSpPr>
            <p:nvPr/>
          </p:nvSpPr>
          <p:spPr>
            <a:xfrm>
              <a:off x="9342596" y="3484701"/>
              <a:ext cx="1293599" cy="612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Common </a:t>
              </a:r>
              <a:r>
                <a:rPr lang="en-GB" sz="1600">
                  <a:solidFill>
                    <a:srgbClr val="132F1D"/>
                  </a:solidFill>
                  <a:latin typeface="Work Sans"/>
                </a:rPr>
                <a:t>mouse-ear</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6" name="Content Placeholder 3">
            <a:extLst>
              <a:ext uri="{FF2B5EF4-FFF2-40B4-BE49-F238E27FC236}">
                <a16:creationId xmlns:a16="http://schemas.microsoft.com/office/drawing/2014/main" id="{D4F2C5CA-FBE2-E0BD-E887-A8AB73231FA9}"/>
              </a:ext>
            </a:extLst>
          </p:cNvPr>
          <p:cNvSpPr txBox="1">
            <a:spLocks/>
          </p:cNvSpPr>
          <p:nvPr/>
        </p:nvSpPr>
        <p:spPr>
          <a:xfrm>
            <a:off x="6254663" y="4157019"/>
            <a:ext cx="3515955" cy="8188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000000"/>
                </a:solidFill>
                <a:effectLst/>
                <a:uLnTx/>
                <a:uFillTx/>
                <a:latin typeface="Work Sans"/>
                <a:ea typeface="+mn-ea"/>
                <a:cs typeface="+mn-cs"/>
              </a:rPr>
              <a:t>An indicator that the area is probably less disturbed or trampled.</a:t>
            </a:r>
          </a:p>
        </p:txBody>
      </p:sp>
      <p:sp>
        <p:nvSpPr>
          <p:cNvPr id="8" name="TextBox 7">
            <a:extLst>
              <a:ext uri="{FF2B5EF4-FFF2-40B4-BE49-F238E27FC236}">
                <a16:creationId xmlns:a16="http://schemas.microsoft.com/office/drawing/2014/main" id="{0983408E-CC14-AA68-A32A-324B5F9FF7B8}"/>
              </a:ext>
            </a:extLst>
          </p:cNvPr>
          <p:cNvSpPr txBox="1"/>
          <p:nvPr/>
        </p:nvSpPr>
        <p:spPr>
          <a:xfrm>
            <a:off x="8686799" y="146421"/>
            <a:ext cx="3342549" cy="400110"/>
          </a:xfrm>
          <a:prstGeom prst="rect">
            <a:avLst/>
          </a:prstGeom>
          <a:solidFill>
            <a:schemeClr val="accent2"/>
          </a:solidFill>
        </p:spPr>
        <p:txBody>
          <a:bodyPr wrap="square" lIns="91440" tIns="45720" rIns="91440" bIns="45720" rtlCol="0" anchor="t">
            <a:spAutoFit/>
          </a:bodyPr>
          <a:lstStyle/>
          <a:p>
            <a:pPr>
              <a:defRPr/>
            </a:pPr>
            <a:r>
              <a:rPr kumimoji="0" lang="en-GB" sz="2000" b="0" i="0" u="none" strike="noStrike" kern="1200" cap="none" spc="0" normalizeH="0" baseline="0" noProof="0">
                <a:ln>
                  <a:noFill/>
                </a:ln>
                <a:solidFill>
                  <a:srgbClr val="132F1D"/>
                </a:solidFill>
                <a:effectLst/>
                <a:uLnTx/>
                <a:uFillTx/>
                <a:latin typeface="Work Sans"/>
                <a:ea typeface="+mn-ea"/>
                <a:cs typeface="+mn-cs"/>
              </a:rPr>
              <a:t>Nature Park </a:t>
            </a:r>
            <a:r>
              <a:rPr lang="en-GB" sz="2000">
                <a:solidFill>
                  <a:srgbClr val="132F1D"/>
                </a:solidFill>
                <a:latin typeface="Work Sans"/>
              </a:rPr>
              <a:t>habitat type</a:t>
            </a:r>
            <a:endParaRPr lang="en-US">
              <a:ea typeface="+mn-ea"/>
              <a:cs typeface="+mn-cs"/>
            </a:endParaRPr>
          </a:p>
        </p:txBody>
      </p:sp>
    </p:spTree>
    <p:extLst>
      <p:ext uri="{BB962C8B-B14F-4D97-AF65-F5344CB8AC3E}">
        <p14:creationId xmlns:p14="http://schemas.microsoft.com/office/powerpoint/2010/main" val="124773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71AAA9-BE55-84D2-ACAE-83B3A3CC1FE7}"/>
              </a:ext>
            </a:extLst>
          </p:cNvPr>
          <p:cNvSpPr>
            <a:spLocks noGrp="1"/>
          </p:cNvSpPr>
          <p:nvPr>
            <p:ph type="ctrTitle"/>
          </p:nvPr>
        </p:nvSpPr>
        <p:spPr>
          <a:xfrm>
            <a:off x="2361156" y="1773717"/>
            <a:ext cx="7646444" cy="2099783"/>
          </a:xfrm>
        </p:spPr>
        <p:txBody>
          <a:bodyPr>
            <a:normAutofit/>
          </a:bodyPr>
          <a:lstStyle/>
          <a:p>
            <a:r>
              <a:rPr lang="en-GB" sz="4000" dirty="0">
                <a:latin typeface="Work Sans"/>
              </a:rPr>
              <a:t>Grassland Plant Survey indicator species</a:t>
            </a:r>
          </a:p>
        </p:txBody>
      </p:sp>
    </p:spTree>
    <p:extLst>
      <p:ext uri="{BB962C8B-B14F-4D97-AF65-F5344CB8AC3E}">
        <p14:creationId xmlns:p14="http://schemas.microsoft.com/office/powerpoint/2010/main" val="2122091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8651B-EB20-456F-2035-DDCCFDA219E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D03C24F-A042-B95D-1571-CB816DAB041F}"/>
              </a:ext>
            </a:extLst>
          </p:cNvPr>
          <p:cNvSpPr txBox="1"/>
          <p:nvPr/>
        </p:nvSpPr>
        <p:spPr>
          <a:xfrm>
            <a:off x="465312" y="419725"/>
            <a:ext cx="60493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2F1D"/>
                </a:solidFill>
                <a:effectLst/>
                <a:uLnTx/>
                <a:uFillTx/>
                <a:latin typeface="Work Sans" pitchFamily="2" charset="0"/>
                <a:ea typeface="Calibri"/>
                <a:cs typeface="Calibri"/>
              </a:rPr>
              <a:t>Clovers and their relatives</a:t>
            </a:r>
          </a:p>
        </p:txBody>
      </p:sp>
      <p:pic>
        <p:nvPicPr>
          <p:cNvPr id="9" name="Picture 8">
            <a:extLst>
              <a:ext uri="{FF2B5EF4-FFF2-40B4-BE49-F238E27FC236}">
                <a16:creationId xmlns:a16="http://schemas.microsoft.com/office/drawing/2014/main" id="{6113A38C-A83D-6CB9-1CE0-CB19FEB3074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8405" r="-954"/>
          <a:stretch>
            <a:fillRect/>
          </a:stretch>
        </p:blipFill>
        <p:spPr>
          <a:xfrm>
            <a:off x="5537550" y="1074068"/>
            <a:ext cx="3733491" cy="3255054"/>
          </a:xfrm>
          <a:prstGeom prst="rect">
            <a:avLst/>
          </a:prstGeom>
        </p:spPr>
      </p:pic>
      <p:pic>
        <p:nvPicPr>
          <p:cNvPr id="11" name="Picture 10">
            <a:extLst>
              <a:ext uri="{FF2B5EF4-FFF2-40B4-BE49-F238E27FC236}">
                <a16:creationId xmlns:a16="http://schemas.microsoft.com/office/drawing/2014/main" id="{93DB48DD-4973-468E-A361-7138B34D230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845941" y="1541399"/>
            <a:ext cx="3346059" cy="4711527"/>
          </a:xfrm>
          <a:prstGeom prst="rect">
            <a:avLst/>
          </a:prstGeom>
        </p:spPr>
      </p:pic>
      <p:pic>
        <p:nvPicPr>
          <p:cNvPr id="13" name="Picture 12">
            <a:extLst>
              <a:ext uri="{FF2B5EF4-FFF2-40B4-BE49-F238E27FC236}">
                <a16:creationId xmlns:a16="http://schemas.microsoft.com/office/drawing/2014/main" id="{310CE5D2-BE74-CB14-781E-7DBD27CBC41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4319" y="4349783"/>
            <a:ext cx="2554327" cy="2221086"/>
          </a:xfrm>
          <a:prstGeom prst="rect">
            <a:avLst/>
          </a:prstGeom>
        </p:spPr>
      </p:pic>
      <p:sp>
        <p:nvSpPr>
          <p:cNvPr id="14" name="TextBox 13">
            <a:extLst>
              <a:ext uri="{FF2B5EF4-FFF2-40B4-BE49-F238E27FC236}">
                <a16:creationId xmlns:a16="http://schemas.microsoft.com/office/drawing/2014/main" id="{EF937861-C721-448C-C268-5E6AEF85C730}"/>
              </a:ext>
            </a:extLst>
          </p:cNvPr>
          <p:cNvSpPr txBox="1"/>
          <p:nvPr/>
        </p:nvSpPr>
        <p:spPr>
          <a:xfrm>
            <a:off x="465312" y="1658843"/>
            <a:ext cx="4866413" cy="1938992"/>
          </a:xfrm>
          <a:prstGeom prst="rect">
            <a:avLst/>
          </a:prstGeom>
          <a:noFill/>
        </p:spPr>
        <p:txBody>
          <a:bodyPr wrap="square" rtlCol="0">
            <a:spAutoFit/>
          </a:bodyPr>
          <a:lstStyle/>
          <a:p>
            <a:r>
              <a:rPr lang="en-GB" sz="2000" dirty="0">
                <a:latin typeface="Work Sans" pitchFamily="2" charset="0"/>
              </a:rPr>
              <a:t>Tolerant of mowing and trampling. </a:t>
            </a:r>
          </a:p>
          <a:p>
            <a:endParaRPr lang="en-GB" sz="2000" dirty="0">
              <a:latin typeface="Work Sans" pitchFamily="2" charset="0"/>
            </a:endParaRPr>
          </a:p>
          <a:p>
            <a:r>
              <a:rPr lang="en-GB" sz="2000" dirty="0">
                <a:latin typeface="Work Sans" pitchFamily="2" charset="0"/>
              </a:rPr>
              <a:t>Increases available nitrogen in the soil. Nodules on their roots host bacteria that convert nitrogen from air into forms the plants can use.</a:t>
            </a:r>
          </a:p>
        </p:txBody>
      </p:sp>
    </p:spTree>
    <p:extLst>
      <p:ext uri="{BB962C8B-B14F-4D97-AF65-F5344CB8AC3E}">
        <p14:creationId xmlns:p14="http://schemas.microsoft.com/office/powerpoint/2010/main" val="4103042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8443C-84E5-794C-DB11-AD5C9518A4D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0EFB389-35A0-CDC1-AE16-05BF04BA42EA}"/>
              </a:ext>
            </a:extLst>
          </p:cNvPr>
          <p:cNvSpPr txBox="1"/>
          <p:nvPr/>
        </p:nvSpPr>
        <p:spPr>
          <a:xfrm>
            <a:off x="446042" y="492746"/>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2F1D"/>
                </a:solidFill>
                <a:effectLst/>
                <a:uLnTx/>
                <a:uFillTx/>
                <a:latin typeface="Work Sans"/>
                <a:ea typeface="Calibri"/>
                <a:cs typeface="Calibri"/>
              </a:rPr>
              <a:t>Common </a:t>
            </a:r>
            <a:r>
              <a:rPr lang="en-US" sz="3200" b="1">
                <a:solidFill>
                  <a:srgbClr val="132F1D"/>
                </a:solidFill>
                <a:latin typeface="Work Sans"/>
                <a:ea typeface="Calibri"/>
                <a:cs typeface="Calibri"/>
              </a:rPr>
              <a:t>daisy</a:t>
            </a:r>
            <a:endParaRPr kumimoji="0" lang="en-US" sz="3200" b="1" i="0" u="none" strike="noStrike" kern="1200" cap="none" spc="0" normalizeH="0" baseline="0" noProof="0">
              <a:ln>
                <a:noFill/>
              </a:ln>
              <a:solidFill>
                <a:srgbClr val="132F1D"/>
              </a:solidFill>
              <a:effectLst/>
              <a:uLnTx/>
              <a:uFillTx/>
              <a:latin typeface="Work Sans"/>
              <a:ea typeface="+mn-ea"/>
              <a:cs typeface="+mn-cs"/>
            </a:endParaRPr>
          </a:p>
        </p:txBody>
      </p:sp>
      <p:pic>
        <p:nvPicPr>
          <p:cNvPr id="11" name="Content Placeholder 10">
            <a:extLst>
              <a:ext uri="{FF2B5EF4-FFF2-40B4-BE49-F238E27FC236}">
                <a16:creationId xmlns:a16="http://schemas.microsoft.com/office/drawing/2014/main" id="{833B7A51-95FD-C298-32AD-B57A3C43EA42}"/>
              </a:ext>
            </a:extLst>
          </p:cNvPr>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059046" y="661288"/>
            <a:ext cx="3449692" cy="3355282"/>
          </a:xfrm>
          <a:prstGeom prst="rect">
            <a:avLst/>
          </a:prstGeom>
        </p:spPr>
      </p:pic>
      <p:pic>
        <p:nvPicPr>
          <p:cNvPr id="12" name="Picture 11">
            <a:extLst>
              <a:ext uri="{FF2B5EF4-FFF2-40B4-BE49-F238E27FC236}">
                <a16:creationId xmlns:a16="http://schemas.microsoft.com/office/drawing/2014/main" id="{6B0DD49C-93CE-F666-FDF7-3D1AC5A146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6797" y="4132683"/>
            <a:ext cx="1052351" cy="2081463"/>
          </a:xfrm>
          <a:prstGeom prst="rect">
            <a:avLst/>
          </a:prstGeom>
        </p:spPr>
      </p:pic>
      <p:pic>
        <p:nvPicPr>
          <p:cNvPr id="14" name="Picture 13">
            <a:extLst>
              <a:ext uri="{FF2B5EF4-FFF2-40B4-BE49-F238E27FC236}">
                <a16:creationId xmlns:a16="http://schemas.microsoft.com/office/drawing/2014/main" id="{34D58294-972A-CB12-546B-DE975A1223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1468" y="4244442"/>
            <a:ext cx="1052351" cy="2254302"/>
          </a:xfrm>
          <a:prstGeom prst="rect">
            <a:avLst/>
          </a:prstGeom>
        </p:spPr>
      </p:pic>
      <p:pic>
        <p:nvPicPr>
          <p:cNvPr id="4098" name="Picture 2">
            <a:extLst>
              <a:ext uri="{FF2B5EF4-FFF2-40B4-BE49-F238E27FC236}">
                <a16:creationId xmlns:a16="http://schemas.microsoft.com/office/drawing/2014/main" id="{7E021F55-9055-881B-7606-5B5C4DFB63B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8425217" y="3597607"/>
            <a:ext cx="3410029" cy="26645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3BFA64A-A162-F589-DB97-D33B34BF74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8425217" y="492747"/>
            <a:ext cx="3410029" cy="2664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73F5CF2-1791-0AE1-EEC4-BFC97CCD4566}"/>
              </a:ext>
            </a:extLst>
          </p:cNvPr>
          <p:cNvSpPr txBox="1"/>
          <p:nvPr/>
        </p:nvSpPr>
        <p:spPr>
          <a:xfrm>
            <a:off x="446041" y="1631043"/>
            <a:ext cx="4926627" cy="400110"/>
          </a:xfrm>
          <a:prstGeom prst="rect">
            <a:avLst/>
          </a:prstGeom>
          <a:noFill/>
        </p:spPr>
        <p:txBody>
          <a:bodyPr wrap="square" rtlCol="0">
            <a:spAutoFit/>
          </a:bodyPr>
          <a:lstStyle/>
          <a:p>
            <a:r>
              <a:rPr lang="en-GB" sz="2000" dirty="0"/>
              <a:t>Tolerant of mowing and trampling.</a:t>
            </a:r>
          </a:p>
        </p:txBody>
      </p:sp>
    </p:spTree>
    <p:extLst>
      <p:ext uri="{BB962C8B-B14F-4D97-AF65-F5344CB8AC3E}">
        <p14:creationId xmlns:p14="http://schemas.microsoft.com/office/powerpoint/2010/main" val="421419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00394C5-53C5-8530-A9E1-BE15EA1E49DA}"/>
              </a:ext>
            </a:extLst>
          </p:cNvPr>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l="-203" r="-6958"/>
          <a:stretch>
            <a:fillRect/>
          </a:stretch>
        </p:blipFill>
        <p:spPr>
          <a:xfrm>
            <a:off x="5770309" y="787094"/>
            <a:ext cx="3079816" cy="2689291"/>
          </a:xfrm>
          <a:prstGeom prst="rect">
            <a:avLst/>
          </a:prstGeom>
        </p:spPr>
      </p:pic>
      <p:sp>
        <p:nvSpPr>
          <p:cNvPr id="9" name="TextBox 8">
            <a:extLst>
              <a:ext uri="{FF2B5EF4-FFF2-40B4-BE49-F238E27FC236}">
                <a16:creationId xmlns:a16="http://schemas.microsoft.com/office/drawing/2014/main" id="{096C8C22-BEF6-33F6-15EA-5C43A2E50096}"/>
              </a:ext>
            </a:extLst>
          </p:cNvPr>
          <p:cNvSpPr txBox="1"/>
          <p:nvPr/>
        </p:nvSpPr>
        <p:spPr>
          <a:xfrm>
            <a:off x="489077" y="516029"/>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2F1D"/>
                </a:solidFill>
                <a:effectLst/>
                <a:uLnTx/>
                <a:uFillTx/>
                <a:latin typeface="Work Sans"/>
                <a:ea typeface="Calibri"/>
                <a:cs typeface="Calibri"/>
              </a:rPr>
              <a:t>Dandelion</a:t>
            </a:r>
            <a:endParaRPr kumimoji="0" lang="en-US" sz="3200" b="1" i="0" u="none" strike="noStrike" kern="1200" cap="none" spc="0" normalizeH="0" baseline="0" noProof="0">
              <a:ln>
                <a:noFill/>
              </a:ln>
              <a:solidFill>
                <a:srgbClr val="132F1D"/>
              </a:solidFill>
              <a:effectLst/>
              <a:uLnTx/>
              <a:uFillTx/>
              <a:latin typeface="Work Sans"/>
              <a:ea typeface="+mn-ea"/>
              <a:cs typeface="+mn-cs"/>
            </a:endParaRPr>
          </a:p>
        </p:txBody>
      </p:sp>
      <p:pic>
        <p:nvPicPr>
          <p:cNvPr id="6" name="Picture 5">
            <a:extLst>
              <a:ext uri="{FF2B5EF4-FFF2-40B4-BE49-F238E27FC236}">
                <a16:creationId xmlns:a16="http://schemas.microsoft.com/office/drawing/2014/main" id="{0105755C-FB89-0055-DEC9-9E25C0595B0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19912485">
            <a:off x="5430354" y="3484659"/>
            <a:ext cx="981853" cy="2941752"/>
          </a:xfrm>
          <a:prstGeom prst="rect">
            <a:avLst/>
          </a:prstGeom>
        </p:spPr>
      </p:pic>
      <p:pic>
        <p:nvPicPr>
          <p:cNvPr id="3074" name="Picture 2">
            <a:extLst>
              <a:ext uri="{FF2B5EF4-FFF2-40B4-BE49-F238E27FC236}">
                <a16:creationId xmlns:a16="http://schemas.microsoft.com/office/drawing/2014/main" id="{528F9DAD-3886-5D00-C09A-EAD4E865496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8682055" y="3679109"/>
            <a:ext cx="3235898" cy="25761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C21869B-7C19-4D2E-2C36-8FC3ED88359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a:fillRect/>
          </a:stretch>
        </p:blipFill>
        <p:spPr bwMode="auto">
          <a:xfrm>
            <a:off x="8696694" y="783016"/>
            <a:ext cx="3221259" cy="2576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9B339D-A7B7-7F12-3F37-15379098E855}"/>
              </a:ext>
            </a:extLst>
          </p:cNvPr>
          <p:cNvSpPr txBox="1"/>
          <p:nvPr/>
        </p:nvSpPr>
        <p:spPr>
          <a:xfrm>
            <a:off x="489077" y="1572643"/>
            <a:ext cx="4933633" cy="1631216"/>
          </a:xfrm>
          <a:prstGeom prst="rect">
            <a:avLst/>
          </a:prstGeom>
          <a:noFill/>
        </p:spPr>
        <p:txBody>
          <a:bodyPr wrap="square" rtlCol="0">
            <a:spAutoFit/>
          </a:bodyPr>
          <a:lstStyle/>
          <a:p>
            <a:r>
              <a:rPr lang="en-GB" sz="2000" dirty="0"/>
              <a:t>Thrives in high-nutrient environments and tolerant of trampling.</a:t>
            </a:r>
          </a:p>
          <a:p>
            <a:endParaRPr lang="en-GB" sz="2000" dirty="0"/>
          </a:p>
          <a:p>
            <a:r>
              <a:rPr lang="en-GB" sz="2000" dirty="0"/>
              <a:t>More than 200 closely related species in the UK.</a:t>
            </a:r>
          </a:p>
        </p:txBody>
      </p:sp>
      <p:pic>
        <p:nvPicPr>
          <p:cNvPr id="2" name="Picture 1">
            <a:extLst>
              <a:ext uri="{FF2B5EF4-FFF2-40B4-BE49-F238E27FC236}">
                <a16:creationId xmlns:a16="http://schemas.microsoft.com/office/drawing/2014/main" id="{6232182E-7291-7602-FCC6-D1E9A56908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243211">
            <a:off x="6682639" y="3764418"/>
            <a:ext cx="1478145" cy="2652281"/>
          </a:xfrm>
          <a:prstGeom prst="rect">
            <a:avLst/>
          </a:prstGeom>
        </p:spPr>
      </p:pic>
      <p:sp>
        <p:nvSpPr>
          <p:cNvPr id="4" name="TextBox 3">
            <a:extLst>
              <a:ext uri="{FF2B5EF4-FFF2-40B4-BE49-F238E27FC236}">
                <a16:creationId xmlns:a16="http://schemas.microsoft.com/office/drawing/2014/main" id="{35D8E2D3-1844-682A-4924-598489C24082}"/>
              </a:ext>
            </a:extLst>
          </p:cNvPr>
          <p:cNvSpPr txBox="1"/>
          <p:nvPr/>
        </p:nvSpPr>
        <p:spPr>
          <a:xfrm>
            <a:off x="4036233" y="6309581"/>
            <a:ext cx="4933633" cy="400110"/>
          </a:xfrm>
          <a:prstGeom prst="rect">
            <a:avLst/>
          </a:prstGeom>
          <a:noFill/>
        </p:spPr>
        <p:txBody>
          <a:bodyPr wrap="square" rtlCol="0">
            <a:spAutoFit/>
          </a:bodyPr>
          <a:lstStyle/>
          <a:p>
            <a:r>
              <a:rPr lang="en-GB" sz="2000" dirty="0"/>
              <a:t>Leaves from different dandelions</a:t>
            </a:r>
          </a:p>
        </p:txBody>
      </p:sp>
      <p:pic>
        <p:nvPicPr>
          <p:cNvPr id="5" name="Picture 4">
            <a:extLst>
              <a:ext uri="{FF2B5EF4-FFF2-40B4-BE49-F238E27FC236}">
                <a16:creationId xmlns:a16="http://schemas.microsoft.com/office/drawing/2014/main" id="{3BF715E6-7DF9-885E-F32D-5796414F57A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712738">
            <a:off x="4202167" y="3875241"/>
            <a:ext cx="729323" cy="2555407"/>
          </a:xfrm>
          <a:prstGeom prst="rect">
            <a:avLst/>
          </a:prstGeom>
        </p:spPr>
      </p:pic>
    </p:spTree>
    <p:extLst>
      <p:ext uri="{BB962C8B-B14F-4D97-AF65-F5344CB8AC3E}">
        <p14:creationId xmlns:p14="http://schemas.microsoft.com/office/powerpoint/2010/main" val="49573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D8D4D-4357-FBE4-95C3-2F67AECD28EE}"/>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611AEB8-AA28-0971-C156-39CB01988EEE}"/>
              </a:ext>
            </a:extLst>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7754"/>
          <a:stretch>
            <a:fillRect/>
          </a:stretch>
        </p:blipFill>
        <p:spPr>
          <a:xfrm>
            <a:off x="5110025" y="1095765"/>
            <a:ext cx="3461054" cy="2866295"/>
          </a:xfrm>
          <a:prstGeom prst="rect">
            <a:avLst/>
          </a:prstGeom>
        </p:spPr>
      </p:pic>
      <p:sp>
        <p:nvSpPr>
          <p:cNvPr id="7" name="TextBox 6">
            <a:extLst>
              <a:ext uri="{FF2B5EF4-FFF2-40B4-BE49-F238E27FC236}">
                <a16:creationId xmlns:a16="http://schemas.microsoft.com/office/drawing/2014/main" id="{C49FB8DC-42B0-A184-0E7F-8924099DF509}"/>
              </a:ext>
            </a:extLst>
          </p:cNvPr>
          <p:cNvSpPr txBox="1"/>
          <p:nvPr/>
        </p:nvSpPr>
        <p:spPr>
          <a:xfrm>
            <a:off x="644204" y="448118"/>
            <a:ext cx="51337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b="1">
                <a:solidFill>
                  <a:srgbClr val="132F1D"/>
                </a:solidFill>
                <a:latin typeface="Work Sans"/>
                <a:ea typeface="Calibri"/>
                <a:cs typeface="Calibri"/>
              </a:rPr>
              <a:t>Broad-leaved dock</a:t>
            </a:r>
            <a:endParaRPr kumimoji="0" lang="en-US" sz="1800" b="1" i="0" u="none" strike="noStrike" kern="1200" cap="none" spc="0" normalizeH="0" baseline="0" noProof="0">
              <a:ln>
                <a:noFill/>
              </a:ln>
              <a:solidFill>
                <a:srgbClr val="132F1D"/>
              </a:solidFill>
              <a:effectLst/>
              <a:uLnTx/>
              <a:uFillTx/>
              <a:latin typeface="Work Sans"/>
              <a:ea typeface="+mn-ea"/>
              <a:cs typeface="+mn-cs"/>
            </a:endParaRPr>
          </a:p>
        </p:txBody>
      </p:sp>
      <p:pic>
        <p:nvPicPr>
          <p:cNvPr id="8" name="Picture 7">
            <a:extLst>
              <a:ext uri="{FF2B5EF4-FFF2-40B4-BE49-F238E27FC236}">
                <a16:creationId xmlns:a16="http://schemas.microsoft.com/office/drawing/2014/main" id="{6BE352C2-7D2D-8D55-D822-9B6FC19043E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20435133">
            <a:off x="6099800" y="3437693"/>
            <a:ext cx="1881378" cy="3579178"/>
          </a:xfrm>
          <a:prstGeom prst="rect">
            <a:avLst/>
          </a:prstGeom>
        </p:spPr>
      </p:pic>
      <p:pic>
        <p:nvPicPr>
          <p:cNvPr id="2050" name="Picture 2">
            <a:extLst>
              <a:ext uri="{FF2B5EF4-FFF2-40B4-BE49-F238E27FC236}">
                <a16:creationId xmlns:a16="http://schemas.microsoft.com/office/drawing/2014/main" id="{2EBB6BF4-BA36-8D95-02A9-710E2216A5D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826"/>
          <a:stretch>
            <a:fillRect/>
          </a:stretch>
        </p:blipFill>
        <p:spPr bwMode="auto">
          <a:xfrm>
            <a:off x="8674099" y="1095765"/>
            <a:ext cx="3403601" cy="51827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05541E-AB69-BE47-8A27-2CC1936184CC}"/>
              </a:ext>
            </a:extLst>
          </p:cNvPr>
          <p:cNvSpPr txBox="1"/>
          <p:nvPr/>
        </p:nvSpPr>
        <p:spPr>
          <a:xfrm>
            <a:off x="436135" y="1537930"/>
            <a:ext cx="4570871" cy="707886"/>
          </a:xfrm>
          <a:prstGeom prst="rect">
            <a:avLst/>
          </a:prstGeom>
          <a:noFill/>
        </p:spPr>
        <p:txBody>
          <a:bodyPr wrap="square" rtlCol="0">
            <a:spAutoFit/>
          </a:bodyPr>
          <a:lstStyle/>
          <a:p>
            <a:r>
              <a:rPr lang="en-GB" sz="2000" dirty="0"/>
              <a:t>Thrives in high-nutrient and disturbed environments</a:t>
            </a:r>
          </a:p>
        </p:txBody>
      </p:sp>
    </p:spTree>
    <p:extLst>
      <p:ext uri="{BB962C8B-B14F-4D97-AF65-F5344CB8AC3E}">
        <p14:creationId xmlns:p14="http://schemas.microsoft.com/office/powerpoint/2010/main" val="1842814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40A901-C46B-37F5-7C1B-061741578CE6}"/>
              </a:ext>
            </a:extLst>
          </p:cNvPr>
          <p:cNvSpPr txBox="1"/>
          <p:nvPr/>
        </p:nvSpPr>
        <p:spPr>
          <a:xfrm>
            <a:off x="436135" y="499260"/>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2F1D"/>
                </a:solidFill>
                <a:effectLst/>
                <a:uLnTx/>
                <a:uFillTx/>
                <a:latin typeface="Work Sans"/>
                <a:ea typeface="Calibri"/>
                <a:cs typeface="Calibri"/>
              </a:rPr>
              <a:t>Greater </a:t>
            </a:r>
            <a:r>
              <a:rPr lang="en-US" sz="3200" b="1">
                <a:solidFill>
                  <a:srgbClr val="132F1D"/>
                </a:solidFill>
                <a:latin typeface="Work Sans"/>
                <a:ea typeface="Calibri"/>
                <a:cs typeface="Calibri"/>
              </a:rPr>
              <a:t>plantain</a:t>
            </a:r>
            <a:endParaRPr kumimoji="0" lang="en-US" sz="3200" b="1" i="0" u="none" strike="noStrike" kern="1200" cap="none" spc="0" normalizeH="0" baseline="0" noProof="0">
              <a:ln>
                <a:noFill/>
              </a:ln>
              <a:solidFill>
                <a:srgbClr val="132F1D"/>
              </a:solidFill>
              <a:effectLst/>
              <a:uLnTx/>
              <a:uFillTx/>
              <a:latin typeface="Work Sans" pitchFamily="2" charset="0"/>
            </a:endParaRPr>
          </a:p>
        </p:txBody>
      </p:sp>
      <p:pic>
        <p:nvPicPr>
          <p:cNvPr id="11" name="Content Placeholder 10" descr="A black and white drawing of a flower&#10;&#10;AI-generated content may be incorrect.">
            <a:extLst>
              <a:ext uri="{FF2B5EF4-FFF2-40B4-BE49-F238E27FC236}">
                <a16:creationId xmlns:a16="http://schemas.microsoft.com/office/drawing/2014/main" id="{2555C026-8F15-BFE5-8B8E-1DE90CA2A1E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5313178" y="715331"/>
            <a:ext cx="3408296" cy="3357758"/>
          </a:xfrm>
          <a:prstGeom prst="rect">
            <a:avLst/>
          </a:prstGeom>
        </p:spPr>
      </p:pic>
      <p:pic>
        <p:nvPicPr>
          <p:cNvPr id="8" name="Picture 7">
            <a:extLst>
              <a:ext uri="{FF2B5EF4-FFF2-40B4-BE49-F238E27FC236}">
                <a16:creationId xmlns:a16="http://schemas.microsoft.com/office/drawing/2014/main" id="{7F2E8BCA-E75C-087D-5B70-5C842ADF10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2127" y="3950187"/>
            <a:ext cx="1694277" cy="2550447"/>
          </a:xfrm>
          <a:prstGeom prst="rect">
            <a:avLst/>
          </a:prstGeom>
        </p:spPr>
      </p:pic>
      <p:pic>
        <p:nvPicPr>
          <p:cNvPr id="14" name="Picture 13">
            <a:extLst>
              <a:ext uri="{FF2B5EF4-FFF2-40B4-BE49-F238E27FC236}">
                <a16:creationId xmlns:a16="http://schemas.microsoft.com/office/drawing/2014/main" id="{444A9402-AFB6-B9EB-2D47-17378B0251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11996" y="4266036"/>
            <a:ext cx="1617068" cy="2323088"/>
          </a:xfrm>
          <a:prstGeom prst="rect">
            <a:avLst/>
          </a:prstGeom>
        </p:spPr>
      </p:pic>
      <p:pic>
        <p:nvPicPr>
          <p:cNvPr id="1026" name="Picture 2">
            <a:extLst>
              <a:ext uri="{FF2B5EF4-FFF2-40B4-BE49-F238E27FC236}">
                <a16:creationId xmlns:a16="http://schemas.microsoft.com/office/drawing/2014/main" id="{86E1CC87-2D40-F1E8-0C3A-49B5F13E6E6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318"/>
          <a:stretch>
            <a:fillRect/>
          </a:stretch>
        </p:blipFill>
        <p:spPr bwMode="auto">
          <a:xfrm>
            <a:off x="8836404" y="895141"/>
            <a:ext cx="3011333" cy="2582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057AF3-B823-B06B-BF39-D5DC95D89AA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a:fillRect/>
          </a:stretch>
        </p:blipFill>
        <p:spPr bwMode="auto">
          <a:xfrm>
            <a:off x="8836404" y="3830599"/>
            <a:ext cx="3011333" cy="25828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ABE3F8C-66D7-401C-8AC3-1C04F5C21E08}"/>
              </a:ext>
            </a:extLst>
          </p:cNvPr>
          <p:cNvSpPr txBox="1"/>
          <p:nvPr/>
        </p:nvSpPr>
        <p:spPr>
          <a:xfrm>
            <a:off x="436135" y="1537930"/>
            <a:ext cx="4481399" cy="707886"/>
          </a:xfrm>
          <a:prstGeom prst="rect">
            <a:avLst/>
          </a:prstGeom>
          <a:noFill/>
        </p:spPr>
        <p:txBody>
          <a:bodyPr wrap="square" rtlCol="0">
            <a:spAutoFit/>
          </a:bodyPr>
          <a:lstStyle/>
          <a:p>
            <a:r>
              <a:rPr lang="en-GB" sz="2000" dirty="0">
                <a:latin typeface="Work Sans" pitchFamily="2" charset="0"/>
              </a:rPr>
              <a:t>Tolerant of trampled and disturbed environments </a:t>
            </a:r>
          </a:p>
        </p:txBody>
      </p:sp>
    </p:spTree>
    <p:extLst>
      <p:ext uri="{BB962C8B-B14F-4D97-AF65-F5344CB8AC3E}">
        <p14:creationId xmlns:p14="http://schemas.microsoft.com/office/powerpoint/2010/main" val="806671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BE54B7-ADF2-8671-0A83-06FC413E91D2}"/>
              </a:ext>
            </a:extLst>
          </p:cNvPr>
          <p:cNvSpPr txBox="1"/>
          <p:nvPr/>
        </p:nvSpPr>
        <p:spPr>
          <a:xfrm>
            <a:off x="450120" y="345427"/>
            <a:ext cx="47825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2F1D"/>
                </a:solidFill>
                <a:effectLst/>
                <a:uLnTx/>
                <a:uFillTx/>
                <a:latin typeface="Work Sans"/>
                <a:ea typeface="Calibri"/>
                <a:cs typeface="Calibri"/>
              </a:rPr>
              <a:t>Common </a:t>
            </a:r>
            <a:r>
              <a:rPr lang="en-US" sz="3200" b="1">
                <a:solidFill>
                  <a:srgbClr val="132F1D"/>
                </a:solidFill>
                <a:latin typeface="Work Sans"/>
                <a:ea typeface="Calibri"/>
                <a:cs typeface="Calibri"/>
              </a:rPr>
              <a:t>mouse-ear</a:t>
            </a:r>
            <a:endParaRPr kumimoji="0" lang="en-US" sz="3200" b="1" i="0" u="none" strike="noStrike" kern="1200" cap="none" spc="0" normalizeH="0" baseline="0" noProof="0">
              <a:ln>
                <a:noFill/>
              </a:ln>
              <a:solidFill>
                <a:srgbClr val="132F1D"/>
              </a:solidFill>
              <a:effectLst/>
              <a:uLnTx/>
              <a:uFillTx/>
              <a:latin typeface="Work Sans"/>
              <a:ea typeface="+mn-ea"/>
              <a:cs typeface="+mn-cs"/>
            </a:endParaRPr>
          </a:p>
        </p:txBody>
      </p:sp>
      <p:pic>
        <p:nvPicPr>
          <p:cNvPr id="13" name="Content Placeholder 12" descr="A drawing of a plant&#10;&#10;AI-generated content may be incorrect.">
            <a:extLst>
              <a:ext uri="{FF2B5EF4-FFF2-40B4-BE49-F238E27FC236}">
                <a16:creationId xmlns:a16="http://schemas.microsoft.com/office/drawing/2014/main" id="{805B2E9F-31B4-4236-1330-3A4F47B67DE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t="-88"/>
          <a:stretch>
            <a:fillRect/>
          </a:stretch>
        </p:blipFill>
        <p:spPr>
          <a:xfrm>
            <a:off x="6085677" y="816458"/>
            <a:ext cx="1663312" cy="2764984"/>
          </a:xfrm>
          <a:prstGeom prst="rect">
            <a:avLst/>
          </a:prstGeom>
        </p:spPr>
      </p:pic>
      <p:pic>
        <p:nvPicPr>
          <p:cNvPr id="6" name="Picture 5">
            <a:extLst>
              <a:ext uri="{FF2B5EF4-FFF2-40B4-BE49-F238E27FC236}">
                <a16:creationId xmlns:a16="http://schemas.microsoft.com/office/drawing/2014/main" id="{CBA80239-41A1-3341-E265-F509345AC4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8208" y="3122745"/>
            <a:ext cx="2788837" cy="1768329"/>
          </a:xfrm>
          <a:prstGeom prst="rect">
            <a:avLst/>
          </a:prstGeom>
        </p:spPr>
      </p:pic>
      <p:pic>
        <p:nvPicPr>
          <p:cNvPr id="9" name="Picture 8">
            <a:extLst>
              <a:ext uri="{FF2B5EF4-FFF2-40B4-BE49-F238E27FC236}">
                <a16:creationId xmlns:a16="http://schemas.microsoft.com/office/drawing/2014/main" id="{7FFF4A99-035D-8454-32B5-A72DEBB9EC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55151">
            <a:off x="5478358" y="4834976"/>
            <a:ext cx="2631276" cy="1483235"/>
          </a:xfrm>
          <a:prstGeom prst="rect">
            <a:avLst/>
          </a:prstGeom>
        </p:spPr>
      </p:pic>
      <p:pic>
        <p:nvPicPr>
          <p:cNvPr id="16" name="Picture 15">
            <a:extLst>
              <a:ext uri="{FF2B5EF4-FFF2-40B4-BE49-F238E27FC236}">
                <a16:creationId xmlns:a16="http://schemas.microsoft.com/office/drawing/2014/main" id="{8C87F53E-44D6-9F90-BA92-3B8B966EB0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2030" y="1044876"/>
            <a:ext cx="4106770" cy="5475693"/>
          </a:xfrm>
          <a:prstGeom prst="rect">
            <a:avLst/>
          </a:prstGeom>
        </p:spPr>
      </p:pic>
      <p:sp>
        <p:nvSpPr>
          <p:cNvPr id="18" name="TextBox 17">
            <a:extLst>
              <a:ext uri="{FF2B5EF4-FFF2-40B4-BE49-F238E27FC236}">
                <a16:creationId xmlns:a16="http://schemas.microsoft.com/office/drawing/2014/main" id="{E03D62FC-DD85-6E03-A4C1-D975A222FAB6}"/>
              </a:ext>
            </a:extLst>
          </p:cNvPr>
          <p:cNvSpPr txBox="1"/>
          <p:nvPr/>
        </p:nvSpPr>
        <p:spPr>
          <a:xfrm>
            <a:off x="450119" y="1670220"/>
            <a:ext cx="5645881" cy="883447"/>
          </a:xfrm>
          <a:prstGeom prst="rect">
            <a:avLst/>
          </a:prstGeom>
          <a:noFill/>
        </p:spPr>
        <p:txBody>
          <a:bodyPr wrap="square">
            <a:spAutoFit/>
          </a:bodyPr>
          <a:lstStyle/>
          <a:p>
            <a:pPr>
              <a:lnSpc>
                <a:spcPct val="116000"/>
              </a:lnSpc>
              <a:spcAft>
                <a:spcPts val="800"/>
              </a:spcAft>
              <a:buNone/>
            </a:pPr>
            <a:r>
              <a:rPr lang="en-GB" sz="2000" dirty="0">
                <a:solidFill>
                  <a:srgbClr val="000000"/>
                </a:solidFill>
                <a:effectLst/>
                <a:latin typeface="Work Sans" pitchFamily="2" charset="0"/>
                <a:ea typeface="Aptos" panose="020B0004020202020204" pitchFamily="34" charset="0"/>
                <a:cs typeface="Aptos" panose="020B0004020202020204" pitchFamily="34" charset="0"/>
              </a:rPr>
              <a:t>Tolerant of high nutrients.</a:t>
            </a:r>
          </a:p>
          <a:p>
            <a:pPr>
              <a:lnSpc>
                <a:spcPct val="116000"/>
              </a:lnSpc>
              <a:spcAft>
                <a:spcPts val="800"/>
              </a:spcAft>
              <a:buNone/>
            </a:pPr>
            <a:r>
              <a:rPr lang="en-GB" sz="2000" dirty="0">
                <a:solidFill>
                  <a:srgbClr val="000000"/>
                </a:solidFill>
                <a:latin typeface="Work Sans" pitchFamily="2" charset="0"/>
                <a:ea typeface="Times New Roman" panose="02020603050405020304" pitchFamily="18" charset="0"/>
                <a:cs typeface="Times New Roman" panose="02020603050405020304" pitchFamily="18" charset="0"/>
              </a:rPr>
              <a:t>Less tolerant of trampling and disturbance.</a:t>
            </a:r>
            <a:endParaRPr lang="en-GB" sz="2400" dirty="0">
              <a:effectLst/>
              <a:latin typeface="Work San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71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3F38-F921-7B90-0E36-31115DE568A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CDA5CF3-B25E-51CE-7404-262869B060A8}"/>
              </a:ext>
            </a:extLst>
          </p:cNvPr>
          <p:cNvSpPr txBox="1"/>
          <p:nvPr/>
        </p:nvSpPr>
        <p:spPr>
          <a:xfrm>
            <a:off x="692268" y="455971"/>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2F1D"/>
                </a:solidFill>
                <a:effectLst/>
                <a:uLnTx/>
                <a:uFillTx/>
                <a:latin typeface="Work Sans"/>
                <a:ea typeface="Calibri"/>
                <a:cs typeface="Calibri"/>
              </a:rPr>
              <a:t>Yarrow</a:t>
            </a:r>
            <a:endParaRPr kumimoji="0" lang="en-US" sz="3200" b="1" i="0" u="none" strike="noStrike" kern="1200" cap="none" spc="0" normalizeH="0" baseline="0" noProof="0">
              <a:ln>
                <a:noFill/>
              </a:ln>
              <a:solidFill>
                <a:srgbClr val="132F1D"/>
              </a:solidFill>
              <a:effectLst/>
              <a:uLnTx/>
              <a:uFillTx/>
              <a:latin typeface="Work Sans"/>
              <a:ea typeface="+mn-ea"/>
              <a:cs typeface="+mn-cs"/>
            </a:endParaRPr>
          </a:p>
        </p:txBody>
      </p:sp>
      <p:pic>
        <p:nvPicPr>
          <p:cNvPr id="14" name="Picture 13">
            <a:extLst>
              <a:ext uri="{FF2B5EF4-FFF2-40B4-BE49-F238E27FC236}">
                <a16:creationId xmlns:a16="http://schemas.microsoft.com/office/drawing/2014/main" id="{7F06F788-E70F-55C2-1C84-6F7A189F67B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171174" y="748358"/>
            <a:ext cx="2515756" cy="3111562"/>
          </a:xfrm>
          <a:prstGeom prst="rect">
            <a:avLst/>
          </a:prstGeom>
        </p:spPr>
      </p:pic>
      <p:pic>
        <p:nvPicPr>
          <p:cNvPr id="9" name="Picture 8">
            <a:extLst>
              <a:ext uri="{FF2B5EF4-FFF2-40B4-BE49-F238E27FC236}">
                <a16:creationId xmlns:a16="http://schemas.microsoft.com/office/drawing/2014/main" id="{49816BA0-367D-C38B-5560-766F483CDA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584459" flipH="1">
            <a:off x="5635256" y="3490706"/>
            <a:ext cx="1973992" cy="3481841"/>
          </a:xfrm>
          <a:prstGeom prst="rect">
            <a:avLst/>
          </a:prstGeom>
        </p:spPr>
      </p:pic>
      <p:pic>
        <p:nvPicPr>
          <p:cNvPr id="5122" name="Picture 2">
            <a:extLst>
              <a:ext uri="{FF2B5EF4-FFF2-40B4-BE49-F238E27FC236}">
                <a16:creationId xmlns:a16="http://schemas.microsoft.com/office/drawing/2014/main" id="{CC20F238-B6E4-4B1E-6DB7-234BFAA3BB9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823200" y="590734"/>
            <a:ext cx="3927396" cy="28943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6905AC-A39C-A01D-4199-6400F39A996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a:fillRect/>
          </a:stretch>
        </p:blipFill>
        <p:spPr bwMode="auto">
          <a:xfrm>
            <a:off x="7823200" y="3676587"/>
            <a:ext cx="3927396" cy="28943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515F12B-BFB2-2F5D-7D6E-4E1B918ADDE8}"/>
              </a:ext>
            </a:extLst>
          </p:cNvPr>
          <p:cNvSpPr txBox="1"/>
          <p:nvPr/>
        </p:nvSpPr>
        <p:spPr>
          <a:xfrm>
            <a:off x="692268" y="1622396"/>
            <a:ext cx="4092505" cy="707886"/>
          </a:xfrm>
          <a:prstGeom prst="rect">
            <a:avLst/>
          </a:prstGeom>
          <a:noFill/>
        </p:spPr>
        <p:txBody>
          <a:bodyPr wrap="square">
            <a:spAutoFit/>
          </a:bodyPr>
          <a:lstStyle/>
          <a:p>
            <a:r>
              <a:rPr lang="en-GB" sz="2000" dirty="0"/>
              <a:t>Tolerant of dry environments and some mowing.</a:t>
            </a:r>
          </a:p>
        </p:txBody>
      </p:sp>
    </p:spTree>
    <p:extLst>
      <p:ext uri="{BB962C8B-B14F-4D97-AF65-F5344CB8AC3E}">
        <p14:creationId xmlns:p14="http://schemas.microsoft.com/office/powerpoint/2010/main" val="769169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E384-277F-9D57-07F3-8F34CAFE7C4D}"/>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6F6CB7B2-0E3D-1639-119C-29100E245848}"/>
              </a:ext>
            </a:extLst>
          </p:cNvPr>
          <p:cNvSpPr>
            <a:spLocks noGrp="1"/>
          </p:cNvSpPr>
          <p:nvPr>
            <p:ph idx="1"/>
          </p:nvPr>
        </p:nvSpPr>
        <p:spPr>
          <a:xfrm>
            <a:off x="551146" y="1678488"/>
            <a:ext cx="9870811" cy="4498475"/>
          </a:xfrm>
        </p:spPr>
        <p:txBody>
          <a:bodyPr vert="horz" lIns="91440" tIns="45720" rIns="91440" bIns="45720" rtlCol="0" anchor="t">
            <a:normAutofit/>
          </a:bodyPr>
          <a:lstStyle/>
          <a:p>
            <a:pPr>
              <a:spcBef>
                <a:spcPts val="1200"/>
              </a:spcBef>
              <a:spcAft>
                <a:spcPts val="1200"/>
              </a:spcAft>
            </a:pPr>
            <a:r>
              <a:rPr lang="en-GB" dirty="0"/>
              <a:t>understand that plants live in habitats to which they are suited, and get much of what they need from the soil</a:t>
            </a:r>
          </a:p>
          <a:p>
            <a:pPr>
              <a:spcBef>
                <a:spcPts val="1200"/>
              </a:spcBef>
              <a:spcAft>
                <a:spcPts val="1200"/>
              </a:spcAft>
            </a:pPr>
            <a:r>
              <a:rPr lang="en-GB" dirty="0"/>
              <a:t>understand that human activities have effects on soils, and that this affects what plants can live in a habitat</a:t>
            </a:r>
          </a:p>
          <a:p>
            <a:pPr>
              <a:spcBef>
                <a:spcPts val="1200"/>
              </a:spcBef>
              <a:spcAft>
                <a:spcPts val="1200"/>
              </a:spcAft>
            </a:pPr>
            <a:r>
              <a:rPr lang="en-GB" dirty="0"/>
              <a:t>able to infer things about soils and habitats by using the presence or absence of indicator species</a:t>
            </a:r>
            <a:endParaRPr lang="en-GB" dirty="0">
              <a:latin typeface="Work Sans"/>
            </a:endParaRPr>
          </a:p>
        </p:txBody>
      </p:sp>
    </p:spTree>
    <p:extLst>
      <p:ext uri="{BB962C8B-B14F-4D97-AF65-F5344CB8AC3E}">
        <p14:creationId xmlns:p14="http://schemas.microsoft.com/office/powerpoint/2010/main" val="3599760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2F09-6D51-6303-A8C4-F09BFC63EFC8}"/>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2A034C8C-CE24-45A1-76D2-FE3CA94F4617}"/>
              </a:ext>
            </a:extLst>
          </p:cNvPr>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142747" y="601552"/>
            <a:ext cx="2402465" cy="3190072"/>
          </a:xfrm>
          <a:prstGeom prst="rect">
            <a:avLst/>
          </a:prstGeom>
        </p:spPr>
      </p:pic>
      <p:sp>
        <p:nvSpPr>
          <p:cNvPr id="12" name="TextBox 11">
            <a:extLst>
              <a:ext uri="{FF2B5EF4-FFF2-40B4-BE49-F238E27FC236}">
                <a16:creationId xmlns:a16="http://schemas.microsoft.com/office/drawing/2014/main" id="{72DAAF78-833B-77E1-604A-46BB24A827E7}"/>
              </a:ext>
            </a:extLst>
          </p:cNvPr>
          <p:cNvSpPr txBox="1"/>
          <p:nvPr/>
        </p:nvSpPr>
        <p:spPr>
          <a:xfrm>
            <a:off x="635697" y="536811"/>
            <a:ext cx="3547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b="1">
                <a:solidFill>
                  <a:srgbClr val="132F1D"/>
                </a:solidFill>
                <a:latin typeface="Work Sans"/>
                <a:ea typeface="Calibri"/>
                <a:cs typeface="Calibri"/>
              </a:rPr>
              <a:t>Yellow rattle</a:t>
            </a:r>
            <a:endParaRPr kumimoji="0" lang="en-US" sz="3200" b="1" i="0" u="none" strike="noStrike" kern="1200" cap="none" spc="0" normalizeH="0" baseline="0" noProof="0" dirty="0">
              <a:ln>
                <a:noFill/>
              </a:ln>
              <a:solidFill>
                <a:srgbClr val="132F1D"/>
              </a:solidFill>
              <a:effectLst/>
              <a:uLnTx/>
              <a:uFillTx/>
              <a:latin typeface="Work Sans"/>
              <a:ea typeface="+mn-ea"/>
              <a:cs typeface="+mn-cs"/>
            </a:endParaRPr>
          </a:p>
        </p:txBody>
      </p:sp>
      <p:pic>
        <p:nvPicPr>
          <p:cNvPr id="6146" name="Picture 2">
            <a:extLst>
              <a:ext uri="{FF2B5EF4-FFF2-40B4-BE49-F238E27FC236}">
                <a16:creationId xmlns:a16="http://schemas.microsoft.com/office/drawing/2014/main" id="{AD37AC87-71DE-B443-93EE-11384E76E53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8802806" y="754454"/>
            <a:ext cx="3174872" cy="58924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3686FCA-6833-382B-471F-117F46FD0EE0}"/>
              </a:ext>
            </a:extLst>
          </p:cNvPr>
          <p:cNvSpPr txBox="1"/>
          <p:nvPr/>
        </p:nvSpPr>
        <p:spPr>
          <a:xfrm>
            <a:off x="574407" y="1655951"/>
            <a:ext cx="5856538" cy="3785652"/>
          </a:xfrm>
          <a:prstGeom prst="rect">
            <a:avLst/>
          </a:prstGeom>
          <a:noFill/>
        </p:spPr>
        <p:txBody>
          <a:bodyPr wrap="square">
            <a:spAutoFit/>
          </a:bodyPr>
          <a:lstStyle/>
          <a:p>
            <a:r>
              <a:rPr lang="en-GB" sz="2000" dirty="0"/>
              <a:t>Tolerant of nutrient-poor soils.</a:t>
            </a:r>
          </a:p>
          <a:p>
            <a:endParaRPr lang="en-GB" sz="2000" dirty="0"/>
          </a:p>
          <a:p>
            <a:r>
              <a:rPr lang="en-GB" sz="2000" dirty="0"/>
              <a:t>Not tolerant of trampling or mowing.</a:t>
            </a:r>
          </a:p>
          <a:p>
            <a:endParaRPr lang="en-GB" sz="2000" dirty="0"/>
          </a:p>
          <a:p>
            <a:r>
              <a:rPr lang="en-GB" sz="2000" dirty="0"/>
              <a:t>Yellow rattle is a parasite of grasses. Its roots attach to the roots of grasses and draw nutrients from them. This slows the growth of grasses and lets other plants compete for space, water and nutrients.</a:t>
            </a:r>
          </a:p>
          <a:p>
            <a:endParaRPr lang="en-GB" sz="2000" dirty="0"/>
          </a:p>
          <a:p>
            <a:r>
              <a:rPr lang="en-GB" sz="2000" dirty="0"/>
              <a:t>People sometimes grow yellow rattle in lawns they are trying to turn into meadows.</a:t>
            </a:r>
          </a:p>
        </p:txBody>
      </p:sp>
      <p:pic>
        <p:nvPicPr>
          <p:cNvPr id="2" name="Picture 1">
            <a:extLst>
              <a:ext uri="{FF2B5EF4-FFF2-40B4-BE49-F238E27FC236}">
                <a16:creationId xmlns:a16="http://schemas.microsoft.com/office/drawing/2014/main" id="{A377048A-6381-BCCF-4810-4FABF1A441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66950">
            <a:off x="7500970" y="3901577"/>
            <a:ext cx="1561481" cy="2686184"/>
          </a:xfrm>
          <a:prstGeom prst="rect">
            <a:avLst/>
          </a:prstGeom>
        </p:spPr>
      </p:pic>
      <p:pic>
        <p:nvPicPr>
          <p:cNvPr id="3" name="Picture 2">
            <a:extLst>
              <a:ext uri="{FF2B5EF4-FFF2-40B4-BE49-F238E27FC236}">
                <a16:creationId xmlns:a16="http://schemas.microsoft.com/office/drawing/2014/main" id="{49A6A6A9-CB29-1ABA-D605-2CEE4521E2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0945" y="3858957"/>
            <a:ext cx="1214239" cy="2686184"/>
          </a:xfrm>
          <a:prstGeom prst="rect">
            <a:avLst/>
          </a:prstGeom>
        </p:spPr>
      </p:pic>
    </p:spTree>
    <p:extLst>
      <p:ext uri="{BB962C8B-B14F-4D97-AF65-F5344CB8AC3E}">
        <p14:creationId xmlns:p14="http://schemas.microsoft.com/office/powerpoint/2010/main" val="3633860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4E1B3A-9DA4-1D88-621F-1F9ECED2AD3B}"/>
              </a:ext>
            </a:extLst>
          </p:cNvPr>
          <p:cNvSpPr>
            <a:spLocks noGrp="1"/>
          </p:cNvSpPr>
          <p:nvPr>
            <p:ph type="ctrTitle"/>
          </p:nvPr>
        </p:nvSpPr>
        <p:spPr>
          <a:xfrm>
            <a:off x="2361156" y="1773717"/>
            <a:ext cx="7469688" cy="1773714"/>
          </a:xfrm>
        </p:spPr>
        <p:txBody>
          <a:bodyPr/>
          <a:lstStyle/>
          <a:p>
            <a:r>
              <a:rPr lang="en-GB" dirty="0"/>
              <a:t>Practice</a:t>
            </a:r>
          </a:p>
        </p:txBody>
      </p:sp>
      <p:sp>
        <p:nvSpPr>
          <p:cNvPr id="6" name="Subtitle 5">
            <a:extLst>
              <a:ext uri="{FF2B5EF4-FFF2-40B4-BE49-F238E27FC236}">
                <a16:creationId xmlns:a16="http://schemas.microsoft.com/office/drawing/2014/main" id="{873EEDE6-132E-8E26-A6B7-FA7B3313CC0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00712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179751-9CB4-107F-7EFE-6543BBABFFF8}"/>
              </a:ext>
            </a:extLst>
          </p:cNvPr>
          <p:cNvSpPr>
            <a:spLocks noGrp="1"/>
          </p:cNvSpPr>
          <p:nvPr>
            <p:ph idx="1"/>
          </p:nvPr>
        </p:nvSpPr>
        <p:spPr>
          <a:xfrm>
            <a:off x="551146" y="1008992"/>
            <a:ext cx="10405888" cy="5167971"/>
          </a:xfrm>
        </p:spPr>
        <p:txBody>
          <a:bodyPr/>
          <a:lstStyle/>
          <a:p>
            <a:pPr marL="0" indent="0">
              <a:buNone/>
            </a:pPr>
            <a:r>
              <a:rPr lang="en-GB" dirty="0"/>
              <a:t> </a:t>
            </a:r>
          </a:p>
          <a:p>
            <a:pPr marL="457200" indent="-457200">
              <a:buFont typeface="+mj-lt"/>
              <a:buAutoNum type="arabicPeriod"/>
            </a:pPr>
            <a:r>
              <a:rPr lang="en-GB" dirty="0"/>
              <a:t>Use the indicator species tables and the example quadrats to practice doing the </a:t>
            </a:r>
            <a:r>
              <a:rPr lang="en-GB" dirty="0">
                <a:hlinkClick r:id="rId3"/>
              </a:rPr>
              <a:t>Grassland Plant Survey </a:t>
            </a:r>
            <a:r>
              <a:rPr lang="en-GB" dirty="0"/>
              <a:t>and inferring the quality of the habitat using the indicator species. </a:t>
            </a:r>
          </a:p>
          <a:p>
            <a:pPr marL="457200" indent="-457200">
              <a:buFont typeface="+mj-lt"/>
              <a:buAutoNum type="arabicPeriod"/>
            </a:pPr>
            <a:endParaRPr lang="en-GB" dirty="0"/>
          </a:p>
          <a:p>
            <a:pPr marL="457200" indent="-457200">
              <a:buFont typeface="+mj-lt"/>
              <a:buAutoNum type="arabicPeriod"/>
            </a:pPr>
            <a:r>
              <a:rPr lang="en-GB" dirty="0"/>
              <a:t>Go outside and find a few areas where you can do the </a:t>
            </a:r>
            <a:r>
              <a:rPr lang="en-GB" dirty="0">
                <a:hlinkClick r:id="rId3"/>
              </a:rPr>
              <a:t>Grassland Plants Survey</a:t>
            </a:r>
            <a:r>
              <a:rPr lang="en-GB" dirty="0"/>
              <a:t>. Then use the tables with your survey results to learn more about the qualities of the grasslands around your site.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70714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16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1CE1-9D3B-E2C1-C391-1F10F2A0F44F}"/>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078AFB9B-340D-3513-36B7-5DA5EC70B1FA}"/>
              </a:ext>
            </a:extLst>
          </p:cNvPr>
          <p:cNvSpPr>
            <a:spLocks noGrp="1"/>
          </p:cNvSpPr>
          <p:nvPr>
            <p:ph idx="1"/>
          </p:nvPr>
        </p:nvSpPr>
        <p:spPr>
          <a:xfrm>
            <a:off x="551146" y="1678488"/>
            <a:ext cx="10845166" cy="4498475"/>
          </a:xfrm>
        </p:spPr>
        <p:txBody>
          <a:bodyPr vert="horz" lIns="91440" tIns="45720" rIns="91440" bIns="45720" rtlCol="0" anchor="t">
            <a:normAutofit/>
          </a:bodyPr>
          <a:lstStyle/>
          <a:p>
            <a:pPr>
              <a:spcBef>
                <a:spcPts val="1200"/>
              </a:spcBef>
              <a:spcAft>
                <a:spcPts val="1200"/>
              </a:spcAft>
            </a:pPr>
            <a:r>
              <a:rPr lang="en-GB" sz="2000" b="1" dirty="0">
                <a:latin typeface="Work Sans"/>
              </a:rPr>
              <a:t>Indicator species </a:t>
            </a:r>
            <a:r>
              <a:rPr lang="en-GB" sz="2000" dirty="0">
                <a:latin typeface="Work Sans"/>
              </a:rPr>
              <a:t>- an organism whose presence, absence, or population size tells us something about the environment or ecosystem</a:t>
            </a:r>
          </a:p>
          <a:p>
            <a:pPr>
              <a:spcBef>
                <a:spcPts val="1200"/>
              </a:spcBef>
              <a:spcAft>
                <a:spcPts val="1200"/>
              </a:spcAft>
            </a:pPr>
            <a:r>
              <a:rPr lang="en-GB" sz="2000" b="1" dirty="0">
                <a:latin typeface="Work Sans"/>
              </a:rPr>
              <a:t>Generalist </a:t>
            </a:r>
            <a:r>
              <a:rPr lang="en-GB" sz="2000" dirty="0">
                <a:latin typeface="Work Sans"/>
              </a:rPr>
              <a:t>- organisms that can live and reproduce in a wide range of habitats</a:t>
            </a:r>
          </a:p>
          <a:p>
            <a:pPr>
              <a:spcBef>
                <a:spcPts val="1200"/>
              </a:spcBef>
              <a:spcAft>
                <a:spcPts val="1200"/>
              </a:spcAft>
            </a:pPr>
            <a:r>
              <a:rPr lang="en-GB" sz="2000" b="1" dirty="0">
                <a:latin typeface="Work Sans"/>
              </a:rPr>
              <a:t>Tolerant </a:t>
            </a:r>
            <a:r>
              <a:rPr lang="en-GB" sz="2000" dirty="0">
                <a:latin typeface="Work Sans"/>
              </a:rPr>
              <a:t>– able to survive, grow, and reproduce under certain conditions </a:t>
            </a:r>
            <a:endParaRPr lang="en-GB" sz="2000" b="1" dirty="0">
              <a:latin typeface="Work Sans"/>
            </a:endParaRPr>
          </a:p>
          <a:p>
            <a:pPr>
              <a:spcBef>
                <a:spcPts val="1200"/>
              </a:spcBef>
              <a:spcAft>
                <a:spcPts val="1200"/>
              </a:spcAft>
            </a:pPr>
            <a:r>
              <a:rPr lang="en-GB" sz="2000" b="1" dirty="0">
                <a:latin typeface="Work Sans"/>
              </a:rPr>
              <a:t>Nutrients </a:t>
            </a:r>
            <a:r>
              <a:rPr lang="en-GB" sz="2000" dirty="0">
                <a:latin typeface="Work Sans"/>
              </a:rPr>
              <a:t>- any substance that living things need to survive and grow</a:t>
            </a:r>
            <a:endParaRPr lang="en-GB" sz="2000" dirty="0"/>
          </a:p>
        </p:txBody>
      </p:sp>
    </p:spTree>
    <p:extLst>
      <p:ext uri="{BB962C8B-B14F-4D97-AF65-F5344CB8AC3E}">
        <p14:creationId xmlns:p14="http://schemas.microsoft.com/office/powerpoint/2010/main" val="304716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7927-4E74-DEFF-99EB-A48637344CD5}"/>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D2062D58-E5D8-CB7A-5632-829C1C1B5F3C}"/>
              </a:ext>
            </a:extLst>
          </p:cNvPr>
          <p:cNvSpPr>
            <a:spLocks noGrp="1"/>
          </p:cNvSpPr>
          <p:nvPr>
            <p:ph idx="1"/>
          </p:nvPr>
        </p:nvSpPr>
        <p:spPr>
          <a:xfrm>
            <a:off x="551146" y="1678488"/>
            <a:ext cx="10440905" cy="4498475"/>
          </a:xfrm>
        </p:spPr>
        <p:txBody>
          <a:bodyPr vert="horz" lIns="91440" tIns="45720" rIns="91440" bIns="45720" rtlCol="0" anchor="t">
            <a:normAutofit/>
          </a:bodyPr>
          <a:lstStyle/>
          <a:p>
            <a:pPr>
              <a:spcBef>
                <a:spcPts val="1200"/>
              </a:spcBef>
              <a:spcAft>
                <a:spcPts val="1200"/>
              </a:spcAft>
            </a:pPr>
            <a:r>
              <a:rPr lang="en-GB" sz="2000" b="1" dirty="0">
                <a:latin typeface="Work Sans"/>
              </a:rPr>
              <a:t>Disturbance </a:t>
            </a:r>
            <a:r>
              <a:rPr lang="en-GB" sz="2000">
                <a:latin typeface="Work Sans"/>
              </a:rPr>
              <a:t>- something that breaks up the soil surface</a:t>
            </a:r>
          </a:p>
          <a:p>
            <a:pPr>
              <a:spcBef>
                <a:spcPts val="1200"/>
              </a:spcBef>
              <a:spcAft>
                <a:spcPts val="1200"/>
              </a:spcAft>
            </a:pPr>
            <a:r>
              <a:rPr lang="en-GB" sz="2000" b="1" dirty="0">
                <a:latin typeface="Work Sans"/>
              </a:rPr>
              <a:t>Trampling </a:t>
            </a:r>
            <a:r>
              <a:rPr lang="en-GB" sz="2000">
                <a:latin typeface="Work Sans"/>
              </a:rPr>
              <a:t>- stepping on something</a:t>
            </a:r>
          </a:p>
          <a:p>
            <a:pPr>
              <a:spcBef>
                <a:spcPts val="1200"/>
              </a:spcBef>
              <a:spcAft>
                <a:spcPts val="1200"/>
              </a:spcAft>
            </a:pPr>
            <a:r>
              <a:rPr lang="en-GB" sz="2000" b="1" dirty="0">
                <a:latin typeface="Work Sans"/>
              </a:rPr>
              <a:t>Mowing </a:t>
            </a:r>
            <a:r>
              <a:rPr lang="en-GB" sz="2000">
                <a:latin typeface="Work Sans"/>
              </a:rPr>
              <a:t>- cutting grass shorter, usually with a machine</a:t>
            </a:r>
          </a:p>
          <a:p>
            <a:pPr>
              <a:spcBef>
                <a:spcPts val="1200"/>
              </a:spcBef>
              <a:spcAft>
                <a:spcPts val="1200"/>
              </a:spcAft>
            </a:pPr>
            <a:r>
              <a:rPr lang="en-GB" sz="2000" b="1" dirty="0">
                <a:latin typeface="Work Sans"/>
              </a:rPr>
              <a:t>Compaction </a:t>
            </a:r>
            <a:r>
              <a:rPr lang="en-GB" sz="2000">
                <a:latin typeface="Work Sans"/>
              </a:rPr>
              <a:t>- squashing together soil particles. More compaction slows the rate at which air and water can move through the soil</a:t>
            </a:r>
          </a:p>
          <a:p>
            <a:pPr>
              <a:spcBef>
                <a:spcPts val="1200"/>
              </a:spcBef>
            </a:pPr>
            <a:endParaRPr lang="en-GB" sz="2000" dirty="0"/>
          </a:p>
        </p:txBody>
      </p:sp>
    </p:spTree>
    <p:extLst>
      <p:ext uri="{BB962C8B-B14F-4D97-AF65-F5344CB8AC3E}">
        <p14:creationId xmlns:p14="http://schemas.microsoft.com/office/powerpoint/2010/main" val="75490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4D71E4-CA41-D753-02AB-04784EC27EEB}"/>
              </a:ext>
            </a:extLst>
          </p:cNvPr>
          <p:cNvSpPr>
            <a:spLocks noGrp="1"/>
          </p:cNvSpPr>
          <p:nvPr>
            <p:ph type="ctrTitle"/>
          </p:nvPr>
        </p:nvSpPr>
        <p:spPr>
          <a:xfrm>
            <a:off x="2361939" y="1246667"/>
            <a:ext cx="7468122" cy="1949197"/>
          </a:xfrm>
        </p:spPr>
        <p:txBody>
          <a:bodyPr>
            <a:normAutofit/>
          </a:bodyPr>
          <a:lstStyle/>
          <a:p>
            <a:r>
              <a:rPr lang="en-GB" sz="4000" dirty="0"/>
              <a:t>How indicator species work</a:t>
            </a:r>
          </a:p>
        </p:txBody>
      </p:sp>
    </p:spTree>
    <p:extLst>
      <p:ext uri="{BB962C8B-B14F-4D97-AF65-F5344CB8AC3E}">
        <p14:creationId xmlns:p14="http://schemas.microsoft.com/office/powerpoint/2010/main" val="1754665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8A0E-2D0A-B687-FF1E-06427E20E429}"/>
              </a:ext>
            </a:extLst>
          </p:cNvPr>
          <p:cNvSpPr>
            <a:spLocks noGrp="1"/>
          </p:cNvSpPr>
          <p:nvPr>
            <p:ph type="title"/>
          </p:nvPr>
        </p:nvSpPr>
        <p:spPr/>
        <p:txBody>
          <a:bodyPr/>
          <a:lstStyle/>
          <a:p>
            <a:r>
              <a:rPr lang="en-GB" dirty="0">
                <a:latin typeface="Work Sans"/>
              </a:rPr>
              <a:t>Indicator species</a:t>
            </a:r>
            <a:endParaRPr lang="en-US" dirty="0"/>
          </a:p>
        </p:txBody>
      </p:sp>
      <p:sp>
        <p:nvSpPr>
          <p:cNvPr id="3" name="Content Placeholder 2">
            <a:extLst>
              <a:ext uri="{FF2B5EF4-FFF2-40B4-BE49-F238E27FC236}">
                <a16:creationId xmlns:a16="http://schemas.microsoft.com/office/drawing/2014/main" id="{500A9D2E-1215-9BB7-FB8C-8F51D58F87CB}"/>
              </a:ext>
            </a:extLst>
          </p:cNvPr>
          <p:cNvSpPr>
            <a:spLocks noGrp="1"/>
          </p:cNvSpPr>
          <p:nvPr>
            <p:ph idx="1"/>
          </p:nvPr>
        </p:nvSpPr>
        <p:spPr>
          <a:xfrm>
            <a:off x="551146" y="1678488"/>
            <a:ext cx="6249704" cy="4498475"/>
          </a:xfrm>
        </p:spPr>
        <p:txBody>
          <a:bodyPr vert="horz" lIns="91440" tIns="45720" rIns="91440" bIns="45720" rtlCol="0" anchor="t">
            <a:normAutofit/>
          </a:bodyPr>
          <a:lstStyle/>
          <a:p>
            <a:pPr marL="0" indent="0">
              <a:buNone/>
            </a:pPr>
            <a:r>
              <a:rPr lang="en-GB" sz="2000" dirty="0"/>
              <a:t>An organism whose presence, absence, or population size tells us something about the environment or ecosystem.</a:t>
            </a:r>
          </a:p>
          <a:p>
            <a:pPr marL="0" indent="0">
              <a:buNone/>
            </a:pPr>
            <a:endParaRPr lang="en-GB" sz="2000" dirty="0"/>
          </a:p>
          <a:p>
            <a:pPr marL="0" indent="0">
              <a:buNone/>
            </a:pPr>
            <a:r>
              <a:rPr lang="en-GB" sz="2000" u="sng" dirty="0"/>
              <a:t>Example</a:t>
            </a:r>
          </a:p>
          <a:p>
            <a:pPr marL="0" indent="0">
              <a:buNone/>
            </a:pPr>
            <a:r>
              <a:rPr lang="en-GB" sz="2000" dirty="0">
                <a:latin typeface="Work Sans"/>
              </a:rPr>
              <a:t>A frog can tell us that there may be a pond in the area. A healthy population of frogs is a good indication that the pond ecosystem is also healthy.</a:t>
            </a:r>
          </a:p>
        </p:txBody>
      </p:sp>
      <p:pic>
        <p:nvPicPr>
          <p:cNvPr id="5" name="Content Placeholder 4">
            <a:extLst>
              <a:ext uri="{FF2B5EF4-FFF2-40B4-BE49-F238E27FC236}">
                <a16:creationId xmlns:a16="http://schemas.microsoft.com/office/drawing/2014/main" id="{68AB9F28-1757-7BBD-8BB9-C3C822687151}"/>
              </a:ext>
            </a:extLst>
          </p:cNvPr>
          <p:cNvPicPr>
            <a:picLocks noGrp="1" noChangeAspect="1"/>
          </p:cNvPicPr>
          <p:nvPr>
            <p:ph idx="10"/>
          </p:nvPr>
        </p:nvPicPr>
        <p:blipFill>
          <a:blip r:embed="rId3" cstate="print">
            <a:extLst>
              <a:ext uri="{28A0092B-C50C-407E-A947-70E740481C1C}">
                <a14:useLocalDpi xmlns:a14="http://schemas.microsoft.com/office/drawing/2010/main"/>
              </a:ext>
            </a:extLst>
          </a:blip>
          <a:srcRect/>
          <a:stretch>
            <a:fillRect/>
          </a:stretch>
        </p:blipFill>
        <p:spPr>
          <a:xfrm>
            <a:off x="6934200" y="951849"/>
            <a:ext cx="4876800" cy="4067231"/>
          </a:xfrm>
          <a:prstGeom prst="rect">
            <a:avLst/>
          </a:prstGeom>
        </p:spPr>
      </p:pic>
    </p:spTree>
    <p:extLst>
      <p:ext uri="{BB962C8B-B14F-4D97-AF65-F5344CB8AC3E}">
        <p14:creationId xmlns:p14="http://schemas.microsoft.com/office/powerpoint/2010/main" val="379271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87BD-BB59-A3D3-1B5E-902302A69DEE}"/>
              </a:ext>
            </a:extLst>
          </p:cNvPr>
          <p:cNvSpPr>
            <a:spLocks noGrp="1"/>
          </p:cNvSpPr>
          <p:nvPr>
            <p:ph type="title"/>
          </p:nvPr>
        </p:nvSpPr>
        <p:spPr/>
        <p:txBody>
          <a:bodyPr/>
          <a:lstStyle/>
          <a:p>
            <a:r>
              <a:rPr lang="en-GB" dirty="0"/>
              <a:t>Investigating a habitat with plants</a:t>
            </a:r>
          </a:p>
        </p:txBody>
      </p:sp>
      <p:sp>
        <p:nvSpPr>
          <p:cNvPr id="9" name="Content Placeholder 8">
            <a:extLst>
              <a:ext uri="{FF2B5EF4-FFF2-40B4-BE49-F238E27FC236}">
                <a16:creationId xmlns:a16="http://schemas.microsoft.com/office/drawing/2014/main" id="{1B5E3FBA-09E2-DD90-430A-7DB1B383EFD2}"/>
              </a:ext>
            </a:extLst>
          </p:cNvPr>
          <p:cNvSpPr>
            <a:spLocks noGrp="1"/>
          </p:cNvSpPr>
          <p:nvPr>
            <p:ph idx="1"/>
          </p:nvPr>
        </p:nvSpPr>
        <p:spPr>
          <a:xfrm>
            <a:off x="551146" y="1678488"/>
            <a:ext cx="6411514" cy="4498475"/>
          </a:xfrm>
        </p:spPr>
        <p:txBody>
          <a:bodyPr vert="horz" lIns="91440" tIns="45720" rIns="91440" bIns="45720" rtlCol="0" anchor="t">
            <a:normAutofit/>
          </a:bodyPr>
          <a:lstStyle/>
          <a:p>
            <a:pPr marL="0" indent="0">
              <a:buNone/>
            </a:pPr>
            <a:r>
              <a:rPr lang="en-GB" dirty="0">
                <a:solidFill>
                  <a:srgbClr val="132F1D"/>
                </a:solidFill>
                <a:latin typeface="Work Sans"/>
              </a:rPr>
              <a:t>The indicators included in the Grassland Plant Survey needed to be common and easy to recognise.</a:t>
            </a:r>
          </a:p>
          <a:p>
            <a:pPr marL="0" indent="0">
              <a:buNone/>
            </a:pPr>
            <a:endParaRPr lang="en-US" dirty="0"/>
          </a:p>
          <a:p>
            <a:pPr marL="0" indent="0">
              <a:buNone/>
            </a:pPr>
            <a:r>
              <a:rPr lang="en-GB" dirty="0">
                <a:solidFill>
                  <a:srgbClr val="132F1D"/>
                </a:solidFill>
                <a:latin typeface="Work Sans"/>
              </a:rPr>
              <a:t>The</a:t>
            </a:r>
            <a:r>
              <a:rPr lang="en-GB" dirty="0">
                <a:latin typeface="Work Sans"/>
              </a:rPr>
              <a:t> plants are useful indicators of important qualities of soil. </a:t>
            </a:r>
            <a:endParaRPr lang="en-GB" dirty="0"/>
          </a:p>
        </p:txBody>
      </p:sp>
      <p:graphicFrame>
        <p:nvGraphicFramePr>
          <p:cNvPr id="3" name="Content Placeholder 9">
            <a:extLst>
              <a:ext uri="{FF2B5EF4-FFF2-40B4-BE49-F238E27FC236}">
                <a16:creationId xmlns:a16="http://schemas.microsoft.com/office/drawing/2014/main" id="{ED9F16FC-5A61-FD65-DF7E-AEAE8A089638}"/>
              </a:ext>
            </a:extLst>
          </p:cNvPr>
          <p:cNvGraphicFramePr>
            <a:graphicFrameLocks/>
          </p:cNvGraphicFramePr>
          <p:nvPr>
            <p:extLst>
              <p:ext uri="{D42A27DB-BD31-4B8C-83A1-F6EECF244321}">
                <p14:modId xmlns:p14="http://schemas.microsoft.com/office/powerpoint/2010/main" val="4018621784"/>
              </p:ext>
            </p:extLst>
          </p:nvPr>
        </p:nvGraphicFramePr>
        <p:xfrm>
          <a:off x="7065674" y="1470917"/>
          <a:ext cx="4575180" cy="4913616"/>
        </p:xfrm>
        <a:graphic>
          <a:graphicData uri="http://schemas.openxmlformats.org/drawingml/2006/table">
            <a:tbl>
              <a:tblPr>
                <a:tableStyleId>{93296810-A885-4BE3-A3E7-6D5BEEA58F35}</a:tableStyleId>
              </a:tblPr>
              <a:tblGrid>
                <a:gridCol w="1722773">
                  <a:extLst>
                    <a:ext uri="{9D8B030D-6E8A-4147-A177-3AD203B41FA5}">
                      <a16:colId xmlns:a16="http://schemas.microsoft.com/office/drawing/2014/main" val="248680810"/>
                    </a:ext>
                  </a:extLst>
                </a:gridCol>
                <a:gridCol w="967601">
                  <a:extLst>
                    <a:ext uri="{9D8B030D-6E8A-4147-A177-3AD203B41FA5}">
                      <a16:colId xmlns:a16="http://schemas.microsoft.com/office/drawing/2014/main" val="2075030974"/>
                    </a:ext>
                  </a:extLst>
                </a:gridCol>
                <a:gridCol w="1084550">
                  <a:extLst>
                    <a:ext uri="{9D8B030D-6E8A-4147-A177-3AD203B41FA5}">
                      <a16:colId xmlns:a16="http://schemas.microsoft.com/office/drawing/2014/main" val="3754402590"/>
                    </a:ext>
                  </a:extLst>
                </a:gridCol>
                <a:gridCol w="800256">
                  <a:extLst>
                    <a:ext uri="{9D8B030D-6E8A-4147-A177-3AD203B41FA5}">
                      <a16:colId xmlns:a16="http://schemas.microsoft.com/office/drawing/2014/main" val="4187267459"/>
                    </a:ext>
                  </a:extLst>
                </a:gridCol>
              </a:tblGrid>
              <a:tr h="406542">
                <a:tc>
                  <a:txBody>
                    <a:bodyPr/>
                    <a:lstStyle/>
                    <a:p>
                      <a:pPr algn="l" fontAlgn="b">
                        <a:buNone/>
                      </a:pPr>
                      <a:r>
                        <a:rPr lang="en-GB" sz="1200" b="1" i="0" u="none" strike="noStrike" dirty="0">
                          <a:solidFill>
                            <a:schemeClr val="bg1"/>
                          </a:solidFill>
                          <a:effectLst/>
                          <a:latin typeface="+mn-lt"/>
                        </a:rPr>
                        <a:t>Indicator plant</a:t>
                      </a:r>
                    </a:p>
                  </a:txBody>
                  <a:tcPr marL="45720" marR="4572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u="none" strike="noStrike" dirty="0">
                          <a:solidFill>
                            <a:schemeClr val="bg1"/>
                          </a:solidFill>
                          <a:effectLst/>
                          <a:latin typeface="+mn-lt"/>
                        </a:rPr>
                        <a:t>Mowing tolerance</a:t>
                      </a:r>
                      <a:endParaRPr lang="en-GB" sz="1200" b="1" i="0" u="none" strike="noStrike" dirty="0">
                        <a:solidFill>
                          <a:schemeClr val="bg1"/>
                        </a:solidFill>
                        <a:effectLst/>
                        <a:latin typeface="+mn-lt"/>
                      </a:endParaRPr>
                    </a:p>
                  </a:txBody>
                  <a:tcPr marL="45720" marR="4572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i="0" u="none" strike="noStrike" dirty="0">
                          <a:solidFill>
                            <a:schemeClr val="bg1"/>
                          </a:solidFill>
                          <a:effectLst/>
                          <a:latin typeface="+mn-lt"/>
                        </a:rPr>
                        <a:t>Compaction tolerance</a:t>
                      </a:r>
                    </a:p>
                  </a:txBody>
                  <a:tcPr marL="45720" marR="4572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i="0" u="none" strike="noStrike" dirty="0">
                          <a:solidFill>
                            <a:schemeClr val="bg1"/>
                          </a:solidFill>
                          <a:effectLst/>
                          <a:latin typeface="+mn-lt"/>
                        </a:rPr>
                        <a:t>Nutrient levels</a:t>
                      </a:r>
                    </a:p>
                  </a:txBody>
                  <a:tcPr marL="45720" marR="4572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89408887"/>
                  </a:ext>
                </a:extLst>
              </a:tr>
              <a:tr h="557052">
                <a:tc>
                  <a:txBody>
                    <a:bodyPr/>
                    <a:lstStyle/>
                    <a:p>
                      <a:pPr algn="l" fontAlgn="b">
                        <a:buNone/>
                      </a:pPr>
                      <a:r>
                        <a:rPr lang="en-GB" sz="1200" b="1" u="none" strike="noStrike" dirty="0">
                          <a:effectLst/>
                          <a:latin typeface="+mn-lt"/>
                        </a:rPr>
                        <a:t>Common Mouse-ear</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11452615"/>
                  </a:ext>
                </a:extLst>
              </a:tr>
              <a:tr h="557052">
                <a:tc>
                  <a:txBody>
                    <a:bodyPr/>
                    <a:lstStyle/>
                    <a:p>
                      <a:pPr algn="l" fontAlgn="b">
                        <a:buNone/>
                      </a:pPr>
                      <a:r>
                        <a:rPr lang="en-GB" sz="1200" b="1" u="none" strike="noStrike" dirty="0">
                          <a:effectLst/>
                          <a:latin typeface="+mn-lt"/>
                        </a:rPr>
                        <a:t>Greater Plantain</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Tolerant</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Tolerant</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Low</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881715"/>
                  </a:ext>
                </a:extLst>
              </a:tr>
              <a:tr h="557052">
                <a:tc>
                  <a:txBody>
                    <a:bodyPr/>
                    <a:lstStyle/>
                    <a:p>
                      <a:pPr algn="l" fontAlgn="b">
                        <a:buNone/>
                      </a:pPr>
                      <a:r>
                        <a:rPr lang="en-GB" sz="1200" b="1" u="none" strike="noStrike" dirty="0">
                          <a:effectLst/>
                          <a:latin typeface="+mn-lt"/>
                        </a:rPr>
                        <a:t>Dock</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High</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97001070"/>
                  </a:ext>
                </a:extLst>
              </a:tr>
              <a:tr h="557052">
                <a:tc>
                  <a:txBody>
                    <a:bodyPr/>
                    <a:lstStyle/>
                    <a:p>
                      <a:pPr algn="l" fontAlgn="b">
                        <a:buNone/>
                      </a:pPr>
                      <a:r>
                        <a:rPr lang="en-GB" sz="1200" b="1" u="none" strike="noStrike" dirty="0">
                          <a:effectLst/>
                          <a:latin typeface="+mn-lt"/>
                        </a:rPr>
                        <a:t>Daisy</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Tolerant</a:t>
                      </a:r>
                      <a:endParaRPr lang="en-GB" sz="1100" u="none" strike="noStrike" dirty="0">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Tolerant</a:t>
                      </a:r>
                      <a:endParaRPr lang="en-GB" sz="1100" u="none" strike="noStrike" dirty="0">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u="none" strike="noStrike" dirty="0">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3663262"/>
                  </a:ext>
                </a:extLst>
              </a:tr>
              <a:tr h="557052">
                <a:tc>
                  <a:txBody>
                    <a:bodyPr/>
                    <a:lstStyle/>
                    <a:p>
                      <a:pPr algn="l" fontAlgn="b">
                        <a:buNone/>
                      </a:pPr>
                      <a:r>
                        <a:rPr lang="en-GB" sz="1200" b="1" u="none" strike="noStrike" dirty="0">
                          <a:effectLst/>
                          <a:latin typeface="+mn-lt"/>
                        </a:rPr>
                        <a:t>Dandelion</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Tolerant</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Tolerant</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High</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1643493"/>
                  </a:ext>
                </a:extLst>
              </a:tr>
              <a:tr h="557052">
                <a:tc>
                  <a:txBody>
                    <a:bodyPr/>
                    <a:lstStyle/>
                    <a:p>
                      <a:pPr algn="l" fontAlgn="b">
                        <a:buNone/>
                      </a:pPr>
                      <a:r>
                        <a:rPr lang="en-GB" sz="1200" b="1" u="none" strike="noStrike" dirty="0">
                          <a:effectLst/>
                          <a:latin typeface="+mn-lt"/>
                        </a:rPr>
                        <a:t>Clovers</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Tolerant</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802008"/>
                  </a:ext>
                </a:extLst>
              </a:tr>
              <a:tr h="557052">
                <a:tc>
                  <a:txBody>
                    <a:bodyPr/>
                    <a:lstStyle/>
                    <a:p>
                      <a:pPr algn="l" fontAlgn="b">
                        <a:buNone/>
                      </a:pPr>
                      <a:r>
                        <a:rPr lang="en-GB" sz="1200" b="1" u="none" strike="noStrike" dirty="0">
                          <a:effectLst/>
                          <a:latin typeface="+mn-lt"/>
                        </a:rPr>
                        <a:t>Yarrow</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Tolerant</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3084707"/>
                  </a:ext>
                </a:extLst>
              </a:tr>
              <a:tr h="557052">
                <a:tc>
                  <a:txBody>
                    <a:bodyPr/>
                    <a:lstStyle/>
                    <a:p>
                      <a:pPr algn="l" fontAlgn="b">
                        <a:buNone/>
                      </a:pPr>
                      <a:r>
                        <a:rPr lang="en-GB" sz="1200" b="1" u="none" strike="noStrike" dirty="0">
                          <a:effectLst/>
                          <a:latin typeface="+mn-lt"/>
                        </a:rPr>
                        <a:t>Yellow-rattle</a:t>
                      </a:r>
                      <a:endParaRPr lang="en-GB" sz="1200" b="1"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Not tolerant</a:t>
                      </a: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45720" marR="4572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15073494"/>
                  </a:ext>
                </a:extLst>
              </a:tr>
            </a:tbl>
          </a:graphicData>
        </a:graphic>
      </p:graphicFrame>
    </p:spTree>
    <p:extLst>
      <p:ext uri="{BB962C8B-B14F-4D97-AF65-F5344CB8AC3E}">
        <p14:creationId xmlns:p14="http://schemas.microsoft.com/office/powerpoint/2010/main" val="3797349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DF54-6A7D-9000-1866-46AB7B320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DE4BA-B9C7-90FF-5F43-FEB2B0A3ACDF}"/>
              </a:ext>
            </a:extLst>
          </p:cNvPr>
          <p:cNvSpPr>
            <a:spLocks noGrp="1"/>
          </p:cNvSpPr>
          <p:nvPr>
            <p:ph type="title"/>
          </p:nvPr>
        </p:nvSpPr>
        <p:spPr/>
        <p:txBody>
          <a:bodyPr/>
          <a:lstStyle/>
          <a:p>
            <a:r>
              <a:rPr lang="en-GB" dirty="0">
                <a:latin typeface="Work Sans"/>
              </a:rPr>
              <a:t>Nutrients</a:t>
            </a:r>
            <a:endParaRPr lang="en-GB" dirty="0"/>
          </a:p>
        </p:txBody>
      </p:sp>
      <p:sp>
        <p:nvSpPr>
          <p:cNvPr id="3" name="Content Placeholder 2">
            <a:extLst>
              <a:ext uri="{FF2B5EF4-FFF2-40B4-BE49-F238E27FC236}">
                <a16:creationId xmlns:a16="http://schemas.microsoft.com/office/drawing/2014/main" id="{8F961211-6670-1810-9D11-9A76772930FD}"/>
              </a:ext>
            </a:extLst>
          </p:cNvPr>
          <p:cNvSpPr>
            <a:spLocks noGrp="1"/>
          </p:cNvSpPr>
          <p:nvPr>
            <p:ph idx="1"/>
          </p:nvPr>
        </p:nvSpPr>
        <p:spPr>
          <a:xfrm>
            <a:off x="551146" y="1678488"/>
            <a:ext cx="6249704" cy="3955057"/>
          </a:xfrm>
        </p:spPr>
        <p:txBody>
          <a:bodyPr vert="horz" lIns="91440" tIns="45720" rIns="91440" bIns="45720" rtlCol="0" anchor="t">
            <a:normAutofit/>
          </a:bodyPr>
          <a:lstStyle/>
          <a:p>
            <a:pPr marL="0" indent="0">
              <a:buNone/>
            </a:pPr>
            <a:r>
              <a:rPr lang="en-GB" sz="2000" dirty="0"/>
              <a:t>Any substance that living things need to survive and grow. </a:t>
            </a:r>
          </a:p>
          <a:p>
            <a:pPr marL="0" indent="0">
              <a:buNone/>
            </a:pPr>
            <a:endParaRPr lang="en-GB" sz="2000" u="sng" dirty="0"/>
          </a:p>
          <a:p>
            <a:pPr marL="0" indent="0">
              <a:buNone/>
            </a:pPr>
            <a:endParaRPr lang="en-GB" sz="2000" u="sng" dirty="0"/>
          </a:p>
          <a:p>
            <a:pPr marL="0" indent="0">
              <a:buNone/>
            </a:pPr>
            <a:r>
              <a:rPr lang="en-GB" sz="2000" dirty="0"/>
              <a:t>In animals, nutrients come from the food they eat. In plants, many nutrients come from soil and are absorbed by the plant’s roots. </a:t>
            </a:r>
          </a:p>
          <a:p>
            <a:pPr marL="0" indent="0">
              <a:buNone/>
            </a:pPr>
            <a:r>
              <a:rPr lang="en-GB" sz="2000" dirty="0"/>
              <a:t>Plants can also make some of their own nutrients. Plants use carbon dioxide, water, and sunlight to make sugars. </a:t>
            </a:r>
          </a:p>
        </p:txBody>
      </p:sp>
      <p:pic>
        <p:nvPicPr>
          <p:cNvPr id="10" name="Picture 9">
            <a:extLst>
              <a:ext uri="{FF2B5EF4-FFF2-40B4-BE49-F238E27FC236}">
                <a16:creationId xmlns:a16="http://schemas.microsoft.com/office/drawing/2014/main" id="{FE8B3306-D017-75B8-A175-081AABB2CEB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8001002" y="561561"/>
            <a:ext cx="4168612" cy="5435656"/>
          </a:xfrm>
          <a:prstGeom prst="rect">
            <a:avLst/>
          </a:prstGeom>
        </p:spPr>
      </p:pic>
      <p:sp>
        <p:nvSpPr>
          <p:cNvPr id="11" name="TextBox 10">
            <a:extLst>
              <a:ext uri="{FF2B5EF4-FFF2-40B4-BE49-F238E27FC236}">
                <a16:creationId xmlns:a16="http://schemas.microsoft.com/office/drawing/2014/main" id="{344CC60F-179A-2F25-FC00-9D6D9BB62623}"/>
              </a:ext>
            </a:extLst>
          </p:cNvPr>
          <p:cNvSpPr txBox="1"/>
          <p:nvPr/>
        </p:nvSpPr>
        <p:spPr>
          <a:xfrm>
            <a:off x="8337368" y="5726694"/>
            <a:ext cx="8210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Nitrogen</a:t>
            </a:r>
          </a:p>
        </p:txBody>
      </p:sp>
      <p:sp>
        <p:nvSpPr>
          <p:cNvPr id="13" name="TextBox 12">
            <a:extLst>
              <a:ext uri="{FF2B5EF4-FFF2-40B4-BE49-F238E27FC236}">
                <a16:creationId xmlns:a16="http://schemas.microsoft.com/office/drawing/2014/main" id="{70B2C984-8C1A-6C9B-BC9D-69D8AD3BE3B7}"/>
              </a:ext>
            </a:extLst>
          </p:cNvPr>
          <p:cNvSpPr txBox="1"/>
          <p:nvPr/>
        </p:nvSpPr>
        <p:spPr>
          <a:xfrm>
            <a:off x="10749171" y="5700455"/>
            <a:ext cx="12001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Phosphorous</a:t>
            </a:r>
          </a:p>
        </p:txBody>
      </p:sp>
      <p:sp>
        <p:nvSpPr>
          <p:cNvPr id="15" name="TextBox 14">
            <a:extLst>
              <a:ext uri="{FF2B5EF4-FFF2-40B4-BE49-F238E27FC236}">
                <a16:creationId xmlns:a16="http://schemas.microsoft.com/office/drawing/2014/main" id="{4F224D9B-ED00-07E4-1CBD-C6C5584F520C}"/>
              </a:ext>
            </a:extLst>
          </p:cNvPr>
          <p:cNvSpPr txBox="1"/>
          <p:nvPr/>
        </p:nvSpPr>
        <p:spPr>
          <a:xfrm>
            <a:off x="10614992" y="6348806"/>
            <a:ext cx="9822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Potassium</a:t>
            </a:r>
          </a:p>
        </p:txBody>
      </p:sp>
      <p:sp>
        <p:nvSpPr>
          <p:cNvPr id="20" name="Free-form: Shape 19">
            <a:extLst>
              <a:ext uri="{FF2B5EF4-FFF2-40B4-BE49-F238E27FC236}">
                <a16:creationId xmlns:a16="http://schemas.microsoft.com/office/drawing/2014/main" id="{D9113679-480E-C602-F788-8EA094B3E77D}"/>
              </a:ext>
            </a:extLst>
          </p:cNvPr>
          <p:cNvSpPr/>
          <p:nvPr/>
        </p:nvSpPr>
        <p:spPr>
          <a:xfrm>
            <a:off x="9164240" y="5168049"/>
            <a:ext cx="695378" cy="715617"/>
          </a:xfrm>
          <a:custGeom>
            <a:avLst/>
            <a:gdLst>
              <a:gd name="csX0" fmla="*/ 0 w 755374"/>
              <a:gd name="csY0" fmla="*/ 372717 h 372717"/>
              <a:gd name="csX1" fmla="*/ 536713 w 755374"/>
              <a:gd name="csY1" fmla="*/ 303143 h 372717"/>
              <a:gd name="csX2" fmla="*/ 755374 w 755374"/>
              <a:gd name="csY2" fmla="*/ 0 h 372717"/>
            </a:gdLst>
            <a:ahLst/>
            <a:cxnLst>
              <a:cxn ang="0">
                <a:pos x="csX0" y="csY0"/>
              </a:cxn>
              <a:cxn ang="0">
                <a:pos x="csX1" y="csY1"/>
              </a:cxn>
              <a:cxn ang="0">
                <a:pos x="csX2" y="csY2"/>
              </a:cxn>
            </a:cxnLst>
            <a:rect l="l" t="t" r="r" b="b"/>
            <a:pathLst>
              <a:path w="755374" h="372717">
                <a:moveTo>
                  <a:pt x="0" y="372717"/>
                </a:moveTo>
                <a:cubicBezTo>
                  <a:pt x="205408" y="368989"/>
                  <a:pt x="410817" y="365262"/>
                  <a:pt x="536713" y="303143"/>
                </a:cubicBezTo>
                <a:cubicBezTo>
                  <a:pt x="662609" y="241024"/>
                  <a:pt x="710648" y="86139"/>
                  <a:pt x="755374"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25" name="Free-form: Shape 24">
            <a:extLst>
              <a:ext uri="{FF2B5EF4-FFF2-40B4-BE49-F238E27FC236}">
                <a16:creationId xmlns:a16="http://schemas.microsoft.com/office/drawing/2014/main" id="{8417C09C-6BDC-C1F3-D5A2-F70F1C45BC04}"/>
              </a:ext>
            </a:extLst>
          </p:cNvPr>
          <p:cNvSpPr/>
          <p:nvPr/>
        </p:nvSpPr>
        <p:spPr>
          <a:xfrm>
            <a:off x="10262153" y="5168049"/>
            <a:ext cx="487017" cy="676161"/>
          </a:xfrm>
          <a:custGeom>
            <a:avLst/>
            <a:gdLst>
              <a:gd name="csX0" fmla="*/ 487017 w 487017"/>
              <a:gd name="csY0" fmla="*/ 576470 h 576470"/>
              <a:gd name="csX1" fmla="*/ 159026 w 487017"/>
              <a:gd name="csY1" fmla="*/ 417444 h 576470"/>
              <a:gd name="csX2" fmla="*/ 0 w 487017"/>
              <a:gd name="csY2" fmla="*/ 0 h 576470"/>
            </a:gdLst>
            <a:ahLst/>
            <a:cxnLst>
              <a:cxn ang="0">
                <a:pos x="csX0" y="csY0"/>
              </a:cxn>
              <a:cxn ang="0">
                <a:pos x="csX1" y="csY1"/>
              </a:cxn>
              <a:cxn ang="0">
                <a:pos x="csX2" y="csY2"/>
              </a:cxn>
            </a:cxnLst>
            <a:rect l="l" t="t" r="r" b="b"/>
            <a:pathLst>
              <a:path w="487017" h="576470">
                <a:moveTo>
                  <a:pt x="487017" y="576470"/>
                </a:moveTo>
                <a:cubicBezTo>
                  <a:pt x="363606" y="544996"/>
                  <a:pt x="240196" y="513522"/>
                  <a:pt x="159026" y="417444"/>
                </a:cubicBezTo>
                <a:cubicBezTo>
                  <a:pt x="77856" y="321366"/>
                  <a:pt x="38928" y="160683"/>
                  <a:pt x="0"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26" name="TextBox 25">
            <a:extLst>
              <a:ext uri="{FF2B5EF4-FFF2-40B4-BE49-F238E27FC236}">
                <a16:creationId xmlns:a16="http://schemas.microsoft.com/office/drawing/2014/main" id="{6A746CA7-B560-5B20-A44C-426BDBF6BB7E}"/>
              </a:ext>
            </a:extLst>
          </p:cNvPr>
          <p:cNvSpPr txBox="1"/>
          <p:nvPr/>
        </p:nvSpPr>
        <p:spPr>
          <a:xfrm>
            <a:off x="7837006" y="2365502"/>
            <a:ext cx="13115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Carbon dioxide</a:t>
            </a:r>
          </a:p>
        </p:txBody>
      </p:sp>
      <p:cxnSp>
        <p:nvCxnSpPr>
          <p:cNvPr id="27" name="Straight Arrow Connector 26">
            <a:extLst>
              <a:ext uri="{FF2B5EF4-FFF2-40B4-BE49-F238E27FC236}">
                <a16:creationId xmlns:a16="http://schemas.microsoft.com/office/drawing/2014/main" id="{8BA9FD3F-AA43-D4CB-1776-6968FA5B763E}"/>
              </a:ext>
            </a:extLst>
          </p:cNvPr>
          <p:cNvCxnSpPr>
            <a:cxnSpLocks/>
            <a:stCxn id="26" idx="2"/>
          </p:cNvCxnSpPr>
          <p:nvPr/>
        </p:nvCxnSpPr>
        <p:spPr>
          <a:xfrm>
            <a:off x="8492795" y="2642501"/>
            <a:ext cx="407696" cy="81466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BC561B6-F8FF-2DCE-ABAA-6459D0970A6B}"/>
              </a:ext>
            </a:extLst>
          </p:cNvPr>
          <p:cNvSpPr txBox="1"/>
          <p:nvPr/>
        </p:nvSpPr>
        <p:spPr>
          <a:xfrm>
            <a:off x="8887217" y="6351236"/>
            <a:ext cx="6565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Water</a:t>
            </a:r>
          </a:p>
        </p:txBody>
      </p:sp>
      <p:sp>
        <p:nvSpPr>
          <p:cNvPr id="33" name="Free-form: Shape 32">
            <a:extLst>
              <a:ext uri="{FF2B5EF4-FFF2-40B4-BE49-F238E27FC236}">
                <a16:creationId xmlns:a16="http://schemas.microsoft.com/office/drawing/2014/main" id="{86AC0403-97B2-DE6D-0B29-1E76B947EF1D}"/>
              </a:ext>
            </a:extLst>
          </p:cNvPr>
          <p:cNvSpPr/>
          <p:nvPr/>
        </p:nvSpPr>
        <p:spPr>
          <a:xfrm>
            <a:off x="9503119" y="5717194"/>
            <a:ext cx="496409" cy="786806"/>
          </a:xfrm>
          <a:custGeom>
            <a:avLst/>
            <a:gdLst>
              <a:gd name="csX0" fmla="*/ 0 w 755374"/>
              <a:gd name="csY0" fmla="*/ 372717 h 372717"/>
              <a:gd name="csX1" fmla="*/ 536713 w 755374"/>
              <a:gd name="csY1" fmla="*/ 303143 h 372717"/>
              <a:gd name="csX2" fmla="*/ 755374 w 755374"/>
              <a:gd name="csY2" fmla="*/ 0 h 372717"/>
            </a:gdLst>
            <a:ahLst/>
            <a:cxnLst>
              <a:cxn ang="0">
                <a:pos x="csX0" y="csY0"/>
              </a:cxn>
              <a:cxn ang="0">
                <a:pos x="csX1" y="csY1"/>
              </a:cxn>
              <a:cxn ang="0">
                <a:pos x="csX2" y="csY2"/>
              </a:cxn>
            </a:cxnLst>
            <a:rect l="l" t="t" r="r" b="b"/>
            <a:pathLst>
              <a:path w="755374" h="372717">
                <a:moveTo>
                  <a:pt x="0" y="372717"/>
                </a:moveTo>
                <a:cubicBezTo>
                  <a:pt x="205408" y="368989"/>
                  <a:pt x="410817" y="365262"/>
                  <a:pt x="536713" y="303143"/>
                </a:cubicBezTo>
                <a:cubicBezTo>
                  <a:pt x="662609" y="241024"/>
                  <a:pt x="710648" y="86139"/>
                  <a:pt x="755374"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34" name="Free-form: Shape 33">
            <a:extLst>
              <a:ext uri="{FF2B5EF4-FFF2-40B4-BE49-F238E27FC236}">
                <a16:creationId xmlns:a16="http://schemas.microsoft.com/office/drawing/2014/main" id="{E625D4A2-7316-1582-BDD9-DCAAAF9FCD73}"/>
              </a:ext>
            </a:extLst>
          </p:cNvPr>
          <p:cNvSpPr/>
          <p:nvPr/>
        </p:nvSpPr>
        <p:spPr>
          <a:xfrm>
            <a:off x="10198497" y="5686628"/>
            <a:ext cx="416494" cy="786806"/>
          </a:xfrm>
          <a:custGeom>
            <a:avLst/>
            <a:gdLst>
              <a:gd name="csX0" fmla="*/ 487017 w 487017"/>
              <a:gd name="csY0" fmla="*/ 576470 h 576470"/>
              <a:gd name="csX1" fmla="*/ 159026 w 487017"/>
              <a:gd name="csY1" fmla="*/ 417444 h 576470"/>
              <a:gd name="csX2" fmla="*/ 0 w 487017"/>
              <a:gd name="csY2" fmla="*/ 0 h 576470"/>
            </a:gdLst>
            <a:ahLst/>
            <a:cxnLst>
              <a:cxn ang="0">
                <a:pos x="csX0" y="csY0"/>
              </a:cxn>
              <a:cxn ang="0">
                <a:pos x="csX1" y="csY1"/>
              </a:cxn>
              <a:cxn ang="0">
                <a:pos x="csX2" y="csY2"/>
              </a:cxn>
            </a:cxnLst>
            <a:rect l="l" t="t" r="r" b="b"/>
            <a:pathLst>
              <a:path w="487017" h="576470">
                <a:moveTo>
                  <a:pt x="487017" y="576470"/>
                </a:moveTo>
                <a:cubicBezTo>
                  <a:pt x="363606" y="544996"/>
                  <a:pt x="240196" y="513522"/>
                  <a:pt x="159026" y="417444"/>
                </a:cubicBezTo>
                <a:cubicBezTo>
                  <a:pt x="77856" y="321366"/>
                  <a:pt x="38928" y="160683"/>
                  <a:pt x="0"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35" name="TextBox 34">
            <a:extLst>
              <a:ext uri="{FF2B5EF4-FFF2-40B4-BE49-F238E27FC236}">
                <a16:creationId xmlns:a16="http://schemas.microsoft.com/office/drawing/2014/main" id="{51665E3A-0492-58BB-A830-825788C7ACB0}"/>
              </a:ext>
            </a:extLst>
          </p:cNvPr>
          <p:cNvSpPr txBox="1"/>
          <p:nvPr/>
        </p:nvSpPr>
        <p:spPr>
          <a:xfrm>
            <a:off x="8001002" y="515628"/>
            <a:ext cx="41686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32F1D"/>
                </a:solidFill>
                <a:effectLst/>
                <a:uLnTx/>
                <a:uFillTx/>
                <a:latin typeface="Work Sans"/>
                <a:ea typeface="+mn-ea"/>
                <a:cs typeface="+mn-cs"/>
              </a:rPr>
              <a:t>Some of the nutrients plants need to grow</a:t>
            </a:r>
          </a:p>
        </p:txBody>
      </p:sp>
    </p:spTree>
    <p:extLst>
      <p:ext uri="{BB962C8B-B14F-4D97-AF65-F5344CB8AC3E}">
        <p14:creationId xmlns:p14="http://schemas.microsoft.com/office/powerpoint/2010/main" val="871167778"/>
      </p:ext>
    </p:extLst>
  </p:cSld>
  <p:clrMapOvr>
    <a:masterClrMapping/>
  </p:clrMapOvr>
</p:sld>
</file>

<file path=ppt/theme/theme1.xml><?xml version="1.0" encoding="utf-8"?>
<a:theme xmlns:a="http://schemas.openxmlformats.org/drawingml/2006/main" name="NaturePark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NENP">
      <a:majorFont>
        <a:latin typeface="Work Sans"/>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ParkTheme" id="{767C00A9-F13F-484E-81CC-5653D7380432}" vid="{01B31543-6664-4FC8-A046-CE002DC9F81A}"/>
    </a:ext>
  </a:extLst>
</a:theme>
</file>

<file path=ppt/theme/theme2.xml><?xml version="1.0" encoding="utf-8"?>
<a:theme xmlns:a="http://schemas.openxmlformats.org/drawingml/2006/main" name="1_NaturePark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ParkTheme" id="{767C00A9-F13F-484E-81CC-5653D7380432}" vid="{01B31543-6664-4FC8-A046-CE002DC9F8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615C19EE-2945-43BC-B645-B80702F77BDE}">
  <ds:schemaRefs>
    <ds:schemaRef ds:uri="http://schemas.microsoft.com/sharepoint/v3/contenttype/forms"/>
  </ds:schemaRefs>
</ds:datastoreItem>
</file>

<file path=customXml/itemProps2.xml><?xml version="1.0" encoding="utf-8"?>
<ds:datastoreItem xmlns:ds="http://schemas.openxmlformats.org/officeDocument/2006/customXml" ds:itemID="{CF375C7E-6F13-4E7B-A40C-F6ABF9FBECC6}">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6940EE-61C2-4C4D-BB7A-E10C69200F92}">
  <ds:schemaRefs>
    <ds:schemaRef ds:uri="http://schemas.microsoft.com/office/2006/documentManagement/types"/>
    <ds:schemaRef ds:uri="http://schemas.openxmlformats.org/package/2006/metadata/core-properties"/>
    <ds:schemaRef ds:uri="http://purl.org/dc/terms/"/>
    <ds:schemaRef ds:uri="http://purl.org/dc/elements/1.1/"/>
    <ds:schemaRef ds:uri="http://www.w3.org/XML/1998/namespace"/>
    <ds:schemaRef ds:uri="37c47d49-5c3e-4564-83ee-3a7de24ace65"/>
    <ds:schemaRef ds:uri="http://schemas.microsoft.com/office/2006/metadata/properties"/>
    <ds:schemaRef ds:uri="http://schemas.microsoft.com/office/infopath/2007/PartnerControls"/>
    <ds:schemaRef ds:uri="01a464aa-a786-405b-bb6b-b90e0469841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NatureParkTheme</Template>
  <TotalTime>2561</TotalTime>
  <Words>1772</Words>
  <Application>Microsoft Office PowerPoint</Application>
  <PresentationFormat>Widescreen</PresentationFormat>
  <Paragraphs>237</Paragraphs>
  <Slides>33</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Aptos</vt:lpstr>
      <vt:lpstr>Arial</vt:lpstr>
      <vt:lpstr>Calibri</vt:lpstr>
      <vt:lpstr>Work Sans</vt:lpstr>
      <vt:lpstr>NatureParkTheme</vt:lpstr>
      <vt:lpstr>1_NatureParkTheme</vt:lpstr>
      <vt:lpstr>Grassland plants and soils</vt:lpstr>
      <vt:lpstr>The Grassland Plant Survey</vt:lpstr>
      <vt:lpstr>Learning outcomes</vt:lpstr>
      <vt:lpstr>Key vocabulary</vt:lpstr>
      <vt:lpstr>Key vocabulary</vt:lpstr>
      <vt:lpstr>How indicator species work</vt:lpstr>
      <vt:lpstr>Indicator species</vt:lpstr>
      <vt:lpstr>Investigating a habitat with plants</vt:lpstr>
      <vt:lpstr>Nutrients</vt:lpstr>
      <vt:lpstr>Grasslands</vt:lpstr>
      <vt:lpstr>Mowing</vt:lpstr>
      <vt:lpstr>PowerPoint Presentation</vt:lpstr>
      <vt:lpstr>Lawns</vt:lpstr>
      <vt:lpstr>Grassland plants</vt:lpstr>
      <vt:lpstr>Key vocabulary</vt:lpstr>
      <vt:lpstr>Demonstration</vt:lpstr>
      <vt:lpstr>PowerPoint Presentation</vt:lpstr>
      <vt:lpstr>PowerPoint Presentation</vt:lpstr>
      <vt:lpstr>Nature Park grassland types</vt:lpstr>
      <vt:lpstr>Playing fields or lawns</vt:lpstr>
      <vt:lpstr>Meadow</vt:lpstr>
      <vt:lpstr>Grassland Plant Survey indicator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65</cp:revision>
  <dcterms:created xsi:type="dcterms:W3CDTF">2026-01-28T15:53:33Z</dcterms:created>
  <dcterms:modified xsi:type="dcterms:W3CDTF">2026-06-15T11:39:35Z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